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 id="2147483688" r:id="rId3"/>
    <p:sldMasterId id="2147483700" r:id="rId4"/>
    <p:sldMasterId id="2147483712" r:id="rId5"/>
    <p:sldMasterId id="2147483724" r:id="rId6"/>
    <p:sldMasterId id="2147483736" r:id="rId7"/>
    <p:sldMasterId id="2147483748" r:id="rId8"/>
    <p:sldMasterId id="2147483760" r:id="rId9"/>
    <p:sldMasterId id="2147483772" r:id="rId10"/>
    <p:sldMasterId id="2147483784" r:id="rId11"/>
    <p:sldMasterId id="2147483796" r:id="rId12"/>
  </p:sldMasterIdLst>
  <p:notesMasterIdLst>
    <p:notesMasterId r:id="rId46"/>
  </p:notesMasterIdLst>
  <p:sldIdLst>
    <p:sldId id="293" r:id="rId13"/>
    <p:sldId id="259" r:id="rId14"/>
    <p:sldId id="257" r:id="rId15"/>
    <p:sldId id="260" r:id="rId16"/>
    <p:sldId id="262" r:id="rId17"/>
    <p:sldId id="268" r:id="rId18"/>
    <p:sldId id="271" r:id="rId19"/>
    <p:sldId id="263" r:id="rId20"/>
    <p:sldId id="269" r:id="rId21"/>
    <p:sldId id="272" r:id="rId22"/>
    <p:sldId id="264" r:id="rId23"/>
    <p:sldId id="265" r:id="rId24"/>
    <p:sldId id="270" r:id="rId25"/>
    <p:sldId id="273" r:id="rId26"/>
    <p:sldId id="274" r:id="rId27"/>
    <p:sldId id="258" r:id="rId28"/>
    <p:sldId id="275" r:id="rId29"/>
    <p:sldId id="278" r:id="rId30"/>
    <p:sldId id="277" r:id="rId31"/>
    <p:sldId id="266" r:id="rId32"/>
    <p:sldId id="279" r:id="rId33"/>
    <p:sldId id="280" r:id="rId34"/>
    <p:sldId id="276" r:id="rId35"/>
    <p:sldId id="281" r:id="rId36"/>
    <p:sldId id="284" r:id="rId37"/>
    <p:sldId id="283" r:id="rId38"/>
    <p:sldId id="282" r:id="rId39"/>
    <p:sldId id="285" r:id="rId40"/>
    <p:sldId id="291" r:id="rId41"/>
    <p:sldId id="289" r:id="rId42"/>
    <p:sldId id="288" r:id="rId43"/>
    <p:sldId id="290" r:id="rId44"/>
    <p:sldId id="29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p:cViewPr varScale="1">
        <p:scale>
          <a:sx n="53" d="100"/>
          <a:sy n="53" d="100"/>
        </p:scale>
        <p:origin x="11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1AC71-FF34-4742-A460-11819348EEA9}"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1323B-A0EB-4338-BCB1-22A9D00C3481}" type="slidenum">
              <a:rPr lang="en-US" smtClean="0"/>
              <a:t>‹#›</a:t>
            </a:fld>
            <a:endParaRPr lang="en-US"/>
          </a:p>
        </p:txBody>
      </p:sp>
    </p:spTree>
    <p:extLst>
      <p:ext uri="{BB962C8B-B14F-4D97-AF65-F5344CB8AC3E}">
        <p14:creationId xmlns:p14="http://schemas.microsoft.com/office/powerpoint/2010/main" val="271294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1323B-A0EB-4338-BCB1-22A9D00C3481}" type="slidenum">
              <a:rPr lang="en-US" smtClean="0"/>
              <a:t>1</a:t>
            </a:fld>
            <a:endParaRPr lang="en-US"/>
          </a:p>
        </p:txBody>
      </p:sp>
    </p:spTree>
    <p:extLst>
      <p:ext uri="{BB962C8B-B14F-4D97-AF65-F5344CB8AC3E}">
        <p14:creationId xmlns:p14="http://schemas.microsoft.com/office/powerpoint/2010/main" val="152436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86F75F81-1E91-4020-AAD5-2ECAB8F9D3DA}" type="slidenum">
              <a:rPr lang="en-US" sz="1200" smtClean="0"/>
              <a:pPr/>
              <a:t>13</a:t>
            </a:fld>
            <a:endParaRPr 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This is an effective style to use when: </a:t>
            </a:r>
          </a:p>
          <a:p>
            <a:pPr eaLnBrk="1" hangingPunct="1"/>
            <a:r>
              <a:rPr lang="en-US" dirty="0" smtClean="0"/>
              <a:t>--Employees are highly skilled, experienced, and educated. </a:t>
            </a:r>
          </a:p>
          <a:p>
            <a:pPr eaLnBrk="1" hangingPunct="1"/>
            <a:r>
              <a:rPr lang="en-US" dirty="0" smtClean="0"/>
              <a:t>--Employees have pride in their work and the drive to do it successfully on their own. </a:t>
            </a:r>
          </a:p>
          <a:p>
            <a:pPr eaLnBrk="1" hangingPunct="1"/>
            <a:r>
              <a:rPr lang="en-US" dirty="0" smtClean="0"/>
              <a:t>--Outside experts, such as staff specialists or consultants are being used </a:t>
            </a:r>
          </a:p>
          <a:p>
            <a:pPr eaLnBrk="1" hangingPunct="1"/>
            <a:r>
              <a:rPr lang="en-US" dirty="0" smtClean="0"/>
              <a:t>--Employees are trustworthy and experienced. </a:t>
            </a:r>
          </a:p>
          <a:p>
            <a:pPr eaLnBrk="1" hangingPunct="1"/>
            <a:endParaRPr lang="en-US" dirty="0" smtClean="0"/>
          </a:p>
          <a:p>
            <a:pPr eaLnBrk="1" hangingPunct="1"/>
            <a:r>
              <a:rPr lang="en-US" dirty="0" smtClean="0"/>
              <a:t>This style should not be used when: </a:t>
            </a:r>
          </a:p>
          <a:p>
            <a:pPr eaLnBrk="1" hangingPunct="1"/>
            <a:r>
              <a:rPr lang="en-US" dirty="0" smtClean="0"/>
              <a:t>--It makes employees feel insecure at the unavailability of a manager. </a:t>
            </a:r>
          </a:p>
          <a:p>
            <a:pPr eaLnBrk="1" hangingPunct="1"/>
            <a:r>
              <a:rPr lang="en-US" dirty="0" smtClean="0"/>
              <a:t>--The manager cannot provide regular feedback to let employees know how well they are doing. </a:t>
            </a:r>
          </a:p>
          <a:p>
            <a:pPr eaLnBrk="1" hangingPunct="1"/>
            <a:r>
              <a:rPr lang="en-US" dirty="0" smtClean="0"/>
              <a:t>--Managers are unable to thank employees for their good work. </a:t>
            </a:r>
          </a:p>
          <a:p>
            <a:pPr eaLnBrk="1" hangingPunct="1"/>
            <a:r>
              <a:rPr lang="en-US" dirty="0" smtClean="0"/>
              <a:t>--The manager doesn’t understand his or her responsibilities and is hoping the employees can cover for him or her. </a:t>
            </a:r>
          </a:p>
          <a:p>
            <a:pPr eaLnBrk="1" hangingPunct="1"/>
            <a:endParaRPr lang="en-US" dirty="0" smtClean="0"/>
          </a:p>
          <a:p>
            <a:pPr eaLnBrk="1" hangingPunct="1"/>
            <a:r>
              <a:rPr lang="en-US" dirty="0" smtClean="0"/>
              <a:t>Some risks are involved with Laissez-Faire Leadership.  Followers may like them, but some people find events around them confusing and chaotic.  They also may feel that the leader does not respect their time and energy.  Most importantly, they may not see where their contribution fits and slowly become less committed and enthusiastic.</a:t>
            </a:r>
          </a:p>
        </p:txBody>
      </p:sp>
    </p:spTree>
    <p:extLst>
      <p:ext uri="{BB962C8B-B14F-4D97-AF65-F5344CB8AC3E}">
        <p14:creationId xmlns:p14="http://schemas.microsoft.com/office/powerpoint/2010/main" val="288567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a:latin typeface="Lucida Grande" charset="0"/>
                <a:ea typeface="Lucida Grande" charset="0"/>
                <a:cs typeface="Lucida Grande" charset="0"/>
                <a:sym typeface="Lucida Grande" charset="0"/>
              </a:rPr>
              <a:t>four main generations; but none of them is mutually exclusive nor time bound</a:t>
            </a:r>
          </a:p>
          <a:p>
            <a:r>
              <a:rPr lang="en-US" sz="2200">
                <a:latin typeface="Lucida Grande" charset="0"/>
                <a:ea typeface="Lucida Grande" charset="0"/>
                <a:cs typeface="Lucida Grande" charset="0"/>
                <a:sym typeface="Lucida Grande" charset="0"/>
              </a:rPr>
              <a:t>each generation has added to the overall debate of what leadership is all about</a:t>
            </a:r>
          </a:p>
          <a:p>
            <a:r>
              <a:rPr lang="en-US" sz="2200">
                <a:latin typeface="Lucida Grande" charset="0"/>
                <a:ea typeface="Lucida Grande" charset="0"/>
                <a:cs typeface="Lucida Grande" charset="0"/>
                <a:sym typeface="Lucida Grande" charset="0"/>
              </a:rPr>
              <a:t>each generation has a variation or has been tweaked according to different studies</a:t>
            </a:r>
          </a:p>
        </p:txBody>
      </p:sp>
    </p:spTree>
    <p:extLst>
      <p:ext uri="{BB962C8B-B14F-4D97-AF65-F5344CB8AC3E}">
        <p14:creationId xmlns:p14="http://schemas.microsoft.com/office/powerpoint/2010/main" val="6783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94802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42491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426EC-D2A8-4E11-A23D-FAC5F6797AF6}" type="slidenum">
              <a:rPr lang="en-US"/>
              <a:pPr/>
              <a:t>20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578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Consideration refers to the extent to which a leader is likely to have job relationships which are characterized by mutual trust, respect for subordinates’ ideas and regard for their feelings. He shows concern for his followers’ comfort, well-being, status and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Initiating structure refers to the extent to which a leader is likely to define and structure his own role as well as the roles of subordinates in the search for goal attainment. It includes behaviour that attempts to </a:t>
            </a:r>
            <a:r>
              <a:rPr lang="en-US" sz="1200" kern="1200" dirty="0" err="1" smtClean="0">
                <a:solidFill>
                  <a:schemeClr val="tx1"/>
                </a:solidFill>
                <a:effectLst/>
                <a:latin typeface="+mn-lt"/>
                <a:ea typeface="+mn-ea"/>
                <a:cs typeface="+mn-cs"/>
              </a:rPr>
              <a:t>organise</a:t>
            </a:r>
            <a:r>
              <a:rPr lang="en-US" sz="1200" kern="1200" dirty="0" smtClean="0">
                <a:solidFill>
                  <a:schemeClr val="tx1"/>
                </a:solidFill>
                <a:effectLst/>
                <a:latin typeface="+mn-lt"/>
                <a:ea typeface="+mn-ea"/>
                <a:cs typeface="+mn-cs"/>
              </a:rPr>
              <a:t> work, work relationships and goals. The leader characterized as high in initiating structure specifies the task to be performed by each member of his group, sets down deadlines, gives directions and puts pressure on them for its fulfillment.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Ohio State University studies viewed these two behaviours as distinct and independent. The Ohio State Studies suggested that the “high-high” leadership style (high in initiating structure as well as in consideration) generally results in positive outcomes but there are exceptions which indicate that situational factors should be integrated into the theory.</a:t>
            </a:r>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21</a:t>
            </a:fld>
            <a:endParaRPr lang="en-US"/>
          </a:p>
        </p:txBody>
      </p:sp>
    </p:spTree>
    <p:extLst>
      <p:ext uri="{BB962C8B-B14F-4D97-AF65-F5344CB8AC3E}">
        <p14:creationId xmlns:p14="http://schemas.microsoft.com/office/powerpoint/2010/main" val="324123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Michigan researchers favoured the leaders who were employee- oriented in their behaviour. Employee-oriented leaders were associated with higher group productivity and higher job satisfaction. Production- oriented leaders were associated with low group productivity and lower worker satisfaction.</a:t>
            </a:r>
          </a:p>
          <a:p>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22</a:t>
            </a:fld>
            <a:endParaRPr lang="en-US"/>
          </a:p>
        </p:txBody>
      </p:sp>
    </p:spTree>
    <p:extLst>
      <p:ext uri="{BB962C8B-B14F-4D97-AF65-F5344CB8AC3E}">
        <p14:creationId xmlns:p14="http://schemas.microsoft.com/office/powerpoint/2010/main" val="267455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dirty="0">
                <a:latin typeface="Lucida Grande" charset="0"/>
                <a:ea typeface="Lucida Grande" charset="0"/>
                <a:cs typeface="Lucida Grande" charset="0"/>
                <a:sym typeface="Lucida Grande" charset="0"/>
              </a:rPr>
              <a:t>Impoverished - laissez faire leadership; do enough just to get by</a:t>
            </a:r>
          </a:p>
          <a:p>
            <a:r>
              <a:rPr lang="en-US" sz="2200" dirty="0">
                <a:latin typeface="Lucida Grande" charset="0"/>
                <a:ea typeface="Lucida Grande" charset="0"/>
                <a:cs typeface="Lucida Grande" charset="0"/>
                <a:sym typeface="Lucida Grande" charset="0"/>
              </a:rPr>
              <a:t>Country Club - avoid </a:t>
            </a:r>
            <a:r>
              <a:rPr lang="en-US" sz="2200" dirty="0" smtClean="0">
                <a:latin typeface="Lucida Grande" charset="0"/>
                <a:ea typeface="Lucida Grande" charset="0"/>
                <a:cs typeface="Lucida Grande" charset="0"/>
                <a:sym typeface="Lucida Grande" charset="0"/>
              </a:rPr>
              <a:t>conflicts </a:t>
            </a:r>
            <a:r>
              <a:rPr lang="en-US" sz="2200" dirty="0">
                <a:latin typeface="Lucida Grande" charset="0"/>
                <a:ea typeface="Lucida Grande" charset="0"/>
                <a:cs typeface="Lucida Grande" charset="0"/>
                <a:sym typeface="Lucida Grande" charset="0"/>
              </a:rPr>
              <a:t>and concentrate on being well-liked; keep people happy</a:t>
            </a:r>
          </a:p>
          <a:p>
            <a:r>
              <a:rPr lang="en-US" sz="2200" dirty="0" smtClean="0">
                <a:latin typeface="Lucida Grande" charset="0"/>
                <a:ea typeface="Lucida Grande" charset="0"/>
                <a:cs typeface="Lucida Grande" charset="0"/>
                <a:sym typeface="Lucida Grande" charset="0"/>
              </a:rPr>
              <a:t>Authority-Compliance Management= </a:t>
            </a:r>
            <a:r>
              <a:rPr lang="en-US" sz="2200" dirty="0">
                <a:latin typeface="Lucida Grande" charset="0"/>
                <a:ea typeface="Lucida Grande" charset="0"/>
                <a:cs typeface="Lucida Grande" charset="0"/>
                <a:sym typeface="Lucida Grande" charset="0"/>
              </a:rPr>
              <a:t>there is tight control, strict compliance; creativity and human relations are not necessary</a:t>
            </a:r>
          </a:p>
          <a:p>
            <a:r>
              <a:rPr lang="en-US" sz="2200" dirty="0">
                <a:latin typeface="Lucida Grande" charset="0"/>
                <a:ea typeface="Lucida Grande" charset="0"/>
                <a:cs typeface="Lucida Grande" charset="0"/>
                <a:sym typeface="Lucida Grande" charset="0"/>
              </a:rPr>
              <a:t>Middle of the road - attempt to balance people and task but commitment is questionable</a:t>
            </a:r>
          </a:p>
          <a:p>
            <a:r>
              <a:rPr lang="en-US" sz="2200" dirty="0">
                <a:latin typeface="Lucida Grande" charset="0"/>
                <a:ea typeface="Lucida Grande" charset="0"/>
                <a:cs typeface="Lucida Grande" charset="0"/>
                <a:sym typeface="Lucida Grande" charset="0"/>
              </a:rPr>
              <a:t>Team Leader - considered to be ideal; work to motivate employees to reach their highest levels of accomplishment; flexible and responsive to change and they understand to need the change</a:t>
            </a:r>
          </a:p>
        </p:txBody>
      </p:sp>
    </p:spTree>
    <p:extLst>
      <p:ext uri="{BB962C8B-B14F-4D97-AF65-F5344CB8AC3E}">
        <p14:creationId xmlns:p14="http://schemas.microsoft.com/office/powerpoint/2010/main" val="17464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a:latin typeface="Lucida Grande" charset="0"/>
                <a:ea typeface="Lucida Grande" charset="0"/>
                <a:cs typeface="Lucida Grande" charset="0"/>
                <a:sym typeface="Lucida Grande" charset="0"/>
              </a:rPr>
              <a:t>if you are going to define leadership in a sentence, how would it sound like?</a:t>
            </a:r>
          </a:p>
        </p:txBody>
      </p:sp>
    </p:spTree>
    <p:extLst>
      <p:ext uri="{BB962C8B-B14F-4D97-AF65-F5344CB8AC3E}">
        <p14:creationId xmlns:p14="http://schemas.microsoft.com/office/powerpoint/2010/main" val="364095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Conger’s definition involves the following.</a:t>
            </a:r>
          </a:p>
          <a:p>
            <a:pPr lvl="0"/>
            <a:r>
              <a:rPr lang="en-US" sz="1200" kern="1200" dirty="0" smtClean="0">
                <a:solidFill>
                  <a:schemeClr val="tx1"/>
                </a:solidFill>
                <a:effectLst/>
                <a:latin typeface="+mn-lt"/>
                <a:ea typeface="+mn-ea"/>
                <a:cs typeface="+mn-cs"/>
              </a:rPr>
              <a:t>The individuality of leaders.</a:t>
            </a:r>
          </a:p>
          <a:p>
            <a:pPr lvl="0"/>
            <a:r>
              <a:rPr lang="en-US" sz="1200" kern="1200" dirty="0" smtClean="0">
                <a:solidFill>
                  <a:schemeClr val="tx1"/>
                </a:solidFill>
                <a:effectLst/>
                <a:latin typeface="+mn-lt"/>
                <a:ea typeface="+mn-ea"/>
                <a:cs typeface="+mn-cs"/>
              </a:rPr>
              <a:t>Their focus in providing direction.</a:t>
            </a:r>
          </a:p>
          <a:p>
            <a:pPr lvl="0"/>
            <a:r>
              <a:rPr lang="en-US" sz="1200" kern="1200" dirty="0" smtClean="0">
                <a:solidFill>
                  <a:schemeClr val="tx1"/>
                </a:solidFill>
                <a:effectLst/>
                <a:latin typeface="+mn-lt"/>
                <a:ea typeface="+mn-ea"/>
                <a:cs typeface="+mn-cs"/>
              </a:rPr>
              <a:t>The presence of a group, that is, leadership operates in groups.</a:t>
            </a:r>
          </a:p>
          <a:p>
            <a:pPr lvl="0"/>
            <a:r>
              <a:rPr lang="en-US" sz="1200" kern="1200" dirty="0" smtClean="0">
                <a:solidFill>
                  <a:schemeClr val="tx1"/>
                </a:solidFill>
                <a:effectLst/>
                <a:latin typeface="+mn-lt"/>
                <a:ea typeface="+mn-ea"/>
                <a:cs typeface="+mn-cs"/>
              </a:rPr>
              <a:t>The involvement of the followers via commitment (The degree of commitment can differ).</a:t>
            </a:r>
          </a:p>
          <a:p>
            <a:pPr lvl="0"/>
            <a:r>
              <a:rPr lang="en-US" sz="1200" kern="1200" dirty="0" smtClean="0">
                <a:solidFill>
                  <a:schemeClr val="tx1"/>
                </a:solidFill>
                <a:effectLst/>
                <a:latin typeface="+mn-lt"/>
                <a:ea typeface="+mn-ea"/>
                <a:cs typeface="+mn-cs"/>
              </a:rPr>
              <a:t>Leadership is about influencing through motivation. </a:t>
            </a:r>
          </a:p>
          <a:p>
            <a:pPr lvl="0"/>
            <a:r>
              <a:rPr lang="en-US" sz="1200" kern="1200" dirty="0" smtClean="0">
                <a:solidFill>
                  <a:schemeClr val="tx1"/>
                </a:solidFill>
                <a:effectLst/>
                <a:latin typeface="+mn-lt"/>
                <a:ea typeface="+mn-ea"/>
                <a:cs typeface="+mn-cs"/>
              </a:rPr>
              <a:t>Leadership includes the achievement of goals, which leaders and follows share.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01323B-A0EB-4338-BCB1-22A9D00C3481}" type="slidenum">
              <a:rPr lang="en-US" smtClean="0"/>
              <a:t>3</a:t>
            </a:fld>
            <a:endParaRPr lang="en-US"/>
          </a:p>
        </p:txBody>
      </p:sp>
    </p:spTree>
    <p:extLst>
      <p:ext uri="{BB962C8B-B14F-4D97-AF65-F5344CB8AC3E}">
        <p14:creationId xmlns:p14="http://schemas.microsoft.com/office/powerpoint/2010/main" val="308873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5</a:t>
            </a:fld>
            <a:endParaRPr lang="en-US"/>
          </a:p>
        </p:txBody>
      </p:sp>
    </p:spTree>
    <p:extLst>
      <p:ext uri="{BB962C8B-B14F-4D97-AF65-F5344CB8AC3E}">
        <p14:creationId xmlns:p14="http://schemas.microsoft.com/office/powerpoint/2010/main" val="325681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917F67B-27A8-445D-BD68-580A3213D7D3}" type="slidenum">
              <a:rPr lang="en-US" sz="1200" smtClean="0"/>
              <a:pPr/>
              <a:t>6</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Can you think of some Autocratic Leaders?</a:t>
            </a:r>
          </a:p>
          <a:p>
            <a:pPr eaLnBrk="1" hangingPunct="1">
              <a:buFontTx/>
              <a:buChar char="•"/>
            </a:pPr>
            <a:r>
              <a:rPr lang="en-US" dirty="0" smtClean="0"/>
              <a:t>Schools</a:t>
            </a:r>
          </a:p>
          <a:p>
            <a:pPr eaLnBrk="1" hangingPunct="1">
              <a:buFontTx/>
              <a:buChar char="•"/>
            </a:pPr>
            <a:r>
              <a:rPr lang="en-US" dirty="0" smtClean="0"/>
              <a:t>Parents</a:t>
            </a:r>
          </a:p>
          <a:p>
            <a:pPr eaLnBrk="1" hangingPunct="1"/>
            <a:endParaRPr lang="en-US" dirty="0" smtClean="0"/>
          </a:p>
          <a:p>
            <a:pPr eaLnBrk="1" hangingPunct="1"/>
            <a:r>
              <a:rPr lang="en-US" dirty="0" smtClean="0"/>
              <a:t>Where are some places/organizations where we might need Autocratic Leaders?</a:t>
            </a:r>
          </a:p>
          <a:p>
            <a:pPr eaLnBrk="1" hangingPunct="1">
              <a:buFontTx/>
              <a:buChar char="•"/>
            </a:pPr>
            <a:r>
              <a:rPr lang="en-US" dirty="0" smtClean="0"/>
              <a:t>Many military leaders are considered Autocratic Leaders.</a:t>
            </a:r>
          </a:p>
          <a:p>
            <a:pPr lvl="1" eaLnBrk="1" hangingPunct="1">
              <a:buFontTx/>
              <a:buChar char="•"/>
            </a:pPr>
            <a:r>
              <a:rPr lang="en-US" dirty="0" smtClean="0"/>
              <a:t>Why would it be advantageous to use an Autocratic Style in the military?</a:t>
            </a:r>
          </a:p>
          <a:p>
            <a:pPr eaLnBrk="1" hangingPunct="1">
              <a:buFontTx/>
              <a:buChar char="•"/>
            </a:pPr>
            <a:r>
              <a:rPr lang="en-US" dirty="0" smtClean="0"/>
              <a:t>Prison systems almost have to use an autocratic style, along with other places where it is too risky to leave anything questionable and unanswered.</a:t>
            </a:r>
          </a:p>
          <a:p>
            <a:pPr eaLnBrk="1" hangingPunct="1">
              <a:buFontTx/>
              <a:buChar char="•"/>
            </a:pPr>
            <a:r>
              <a:rPr lang="en-US" dirty="0" smtClean="0"/>
              <a:t>Factories often require high volume production on a daily basis—we often see autocratic leadership styles used to increase efficiency</a:t>
            </a:r>
          </a:p>
          <a:p>
            <a:pPr lvl="1" eaLnBrk="1" hangingPunct="1">
              <a:buFontTx/>
              <a:buChar char="•"/>
            </a:pPr>
            <a:endParaRPr lang="en-US" dirty="0" smtClean="0"/>
          </a:p>
        </p:txBody>
      </p:sp>
    </p:spTree>
    <p:extLst>
      <p:ext uri="{BB962C8B-B14F-4D97-AF65-F5344CB8AC3E}">
        <p14:creationId xmlns:p14="http://schemas.microsoft.com/office/powerpoint/2010/main" val="59495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8</a:t>
            </a:fld>
            <a:endParaRPr lang="en-US"/>
          </a:p>
        </p:txBody>
      </p:sp>
    </p:spTree>
    <p:extLst>
      <p:ext uri="{BB962C8B-B14F-4D97-AF65-F5344CB8AC3E}">
        <p14:creationId xmlns:p14="http://schemas.microsoft.com/office/powerpoint/2010/main" val="325681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B1EAC8FD-4B8A-4951-81D3-F8E81E25F6A1}" type="slidenum">
              <a:rPr lang="en-US" sz="1200" smtClean="0"/>
              <a:pPr/>
              <a:t>9</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Obviously, our country was founded out of democratic ideas.  Our government acts as a democracy that encourages involvement and allows every American to actively participate and voice their concerns, if they choose to do so.  </a:t>
            </a:r>
          </a:p>
          <a:p>
            <a:pPr eaLnBrk="1" hangingPunct="1"/>
            <a:endParaRPr lang="en-US" dirty="0" smtClean="0"/>
          </a:p>
          <a:p>
            <a:pPr eaLnBrk="1" hangingPunct="1"/>
            <a:r>
              <a:rPr lang="en-US" dirty="0" smtClean="0"/>
              <a:t>Does this mean that all of our political leaders are democratic leaders?</a:t>
            </a:r>
          </a:p>
          <a:p>
            <a:pPr eaLnBrk="1" hangingPunct="1"/>
            <a:endParaRPr lang="en-US" dirty="0" smtClean="0"/>
          </a:p>
          <a:p>
            <a:pPr eaLnBrk="1" hangingPunct="1"/>
            <a:r>
              <a:rPr lang="en-US" dirty="0" smtClean="0"/>
              <a:t>A democratic leadership style is also commonly used in situation where the leader needs too and wants to encourage team building.  There is no better way to encourage true team collaboration than allowing the members to be actively involved in a group processes and decisions.</a:t>
            </a:r>
          </a:p>
        </p:txBody>
      </p:sp>
    </p:spTree>
    <p:extLst>
      <p:ext uri="{BB962C8B-B14F-4D97-AF65-F5344CB8AC3E}">
        <p14:creationId xmlns:p14="http://schemas.microsoft.com/office/powerpoint/2010/main" val="114887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11</a:t>
            </a:fld>
            <a:endParaRPr lang="en-US"/>
          </a:p>
        </p:txBody>
      </p:sp>
    </p:spTree>
    <p:extLst>
      <p:ext uri="{BB962C8B-B14F-4D97-AF65-F5344CB8AC3E}">
        <p14:creationId xmlns:p14="http://schemas.microsoft.com/office/powerpoint/2010/main" val="325681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323B-A0EB-4338-BCB1-22A9D00C3481}" type="slidenum">
              <a:rPr lang="en-US" smtClean="0"/>
              <a:t>12</a:t>
            </a:fld>
            <a:endParaRPr lang="en-US"/>
          </a:p>
        </p:txBody>
      </p:sp>
    </p:spTree>
    <p:extLst>
      <p:ext uri="{BB962C8B-B14F-4D97-AF65-F5344CB8AC3E}">
        <p14:creationId xmlns:p14="http://schemas.microsoft.com/office/powerpoint/2010/main" val="325681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fld id="{B6041715-DDDD-4FCD-BF5D-0C7CAFFD3F9C}" type="datetime1">
              <a:rPr lang="en-US" smtClean="0"/>
              <a:t>1/28/2016</a:t>
            </a:fld>
            <a:endParaRPr lang="en-US"/>
          </a:p>
        </p:txBody>
      </p:sp>
      <p:sp>
        <p:nvSpPr>
          <p:cNvPr id="6" name="Rectangle 5"/>
          <p:cNvSpPr>
            <a:spLocks noGrp="1" noChangeArrowheads="1"/>
          </p:cNvSpPr>
          <p:nvPr>
            <p:ph type="ftr" sz="quarter" idx="11"/>
          </p:nvPr>
        </p:nvSpPr>
        <p:spPr/>
        <p:txBody>
          <a:bodyPr/>
          <a:lstStyle>
            <a:lvl1pPr>
              <a:defRPr smtClean="0"/>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p:txBody>
          <a:bodyPr/>
          <a:lstStyle>
            <a:lvl1pPr>
              <a:defRPr smtClean="0"/>
            </a:lvl1pPr>
          </a:lstStyle>
          <a:p>
            <a:fld id="{F684BD14-7DFE-4CE8-828B-29A1E22021EA}" type="slidenum">
              <a:rPr lang="en-US" smtClean="0"/>
              <a:t>‹#›</a:t>
            </a:fld>
            <a:endParaRPr lang="en-US"/>
          </a:p>
        </p:txBody>
      </p:sp>
    </p:spTree>
    <p:extLst>
      <p:ext uri="{BB962C8B-B14F-4D97-AF65-F5344CB8AC3E}">
        <p14:creationId xmlns:p14="http://schemas.microsoft.com/office/powerpoint/2010/main" val="116477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07946CED-F7E8-42F0-8467-B5E759617FC5}"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797202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C32BEC9-62A9-4780-8A4C-BEF085586246}"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2CCD74-2057-4225-948F-81817EDF77AD}" type="slidenum">
              <a:rPr lang="en-US" altLang="en-US"/>
              <a:pPr>
                <a:defRPr/>
              </a:pPr>
              <a:t>‹#›</a:t>
            </a:fld>
            <a:endParaRPr lang="en-US" altLang="en-US"/>
          </a:p>
        </p:txBody>
      </p:sp>
    </p:spTree>
    <p:extLst>
      <p:ext uri="{BB962C8B-B14F-4D97-AF65-F5344CB8AC3E}">
        <p14:creationId xmlns:p14="http://schemas.microsoft.com/office/powerpoint/2010/main" val="23642528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B233DC-D3AB-465F-BEB7-DAA840E5643C}"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550367-6584-4148-A901-C43039FB5109}" type="slidenum">
              <a:rPr lang="en-US" altLang="en-US"/>
              <a:pPr>
                <a:defRPr/>
              </a:pPr>
              <a:t>‹#›</a:t>
            </a:fld>
            <a:endParaRPr lang="en-US" altLang="en-US"/>
          </a:p>
        </p:txBody>
      </p:sp>
    </p:spTree>
    <p:extLst>
      <p:ext uri="{BB962C8B-B14F-4D97-AF65-F5344CB8AC3E}">
        <p14:creationId xmlns:p14="http://schemas.microsoft.com/office/powerpoint/2010/main" val="40751856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14"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918C8488-AAAC-4132-96FF-BC2167309502}"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1F7033CA-8896-4C30-B3D6-6B27C055EF6C}" type="slidenum">
              <a:rPr lang="en-US" altLang="en-US"/>
              <a:pPr>
                <a:defRPr/>
              </a:pPr>
              <a:t>‹#›</a:t>
            </a:fld>
            <a:endParaRPr lang="en-US" altLang="en-US"/>
          </a:p>
        </p:txBody>
      </p:sp>
    </p:spTree>
    <p:extLst>
      <p:ext uri="{BB962C8B-B14F-4D97-AF65-F5344CB8AC3E}">
        <p14:creationId xmlns:p14="http://schemas.microsoft.com/office/powerpoint/2010/main" val="31038722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AEFDE7F-340D-4159-B56E-BE544FF67AE5}"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DBFF4E-C921-4AAB-94E2-ADBEE51F4693}" type="slidenum">
              <a:rPr lang="en-US" altLang="en-US"/>
              <a:pPr>
                <a:defRPr/>
              </a:pPr>
              <a:t>‹#›</a:t>
            </a:fld>
            <a:endParaRPr lang="en-US" altLang="en-US"/>
          </a:p>
        </p:txBody>
      </p:sp>
    </p:spTree>
    <p:extLst>
      <p:ext uri="{BB962C8B-B14F-4D97-AF65-F5344CB8AC3E}">
        <p14:creationId xmlns:p14="http://schemas.microsoft.com/office/powerpoint/2010/main" val="407658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F67D538-7FAA-4C68-9F0E-5888D8C30DB8}"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BD2C43-A099-4D86-B169-E0456A3604C5}" type="slidenum">
              <a:rPr lang="en-US" altLang="en-US"/>
              <a:pPr>
                <a:defRPr/>
              </a:pPr>
              <a:t>‹#›</a:t>
            </a:fld>
            <a:endParaRPr lang="en-US" altLang="en-US"/>
          </a:p>
        </p:txBody>
      </p:sp>
    </p:spTree>
    <p:extLst>
      <p:ext uri="{BB962C8B-B14F-4D97-AF65-F5344CB8AC3E}">
        <p14:creationId xmlns:p14="http://schemas.microsoft.com/office/powerpoint/2010/main" val="11019389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A6BB69-3BAC-4D90-9AF1-F28039C990FF}"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253B66-D16C-46A1-A608-D3029A66811C}" type="slidenum">
              <a:rPr lang="en-US" altLang="en-US"/>
              <a:pPr>
                <a:defRPr/>
              </a:pPr>
              <a:t>‹#›</a:t>
            </a:fld>
            <a:endParaRPr lang="en-US" altLang="en-US"/>
          </a:p>
        </p:txBody>
      </p:sp>
    </p:spTree>
    <p:extLst>
      <p:ext uri="{BB962C8B-B14F-4D97-AF65-F5344CB8AC3E}">
        <p14:creationId xmlns:p14="http://schemas.microsoft.com/office/powerpoint/2010/main" val="32191136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CE3AB6B-6026-4D21-853F-7DC77F261684}"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CE85BAB-AC71-4EC2-8D29-DACF82952C8C}" type="slidenum">
              <a:rPr lang="en-US" altLang="en-US"/>
              <a:pPr>
                <a:defRPr/>
              </a:pPr>
              <a:t>‹#›</a:t>
            </a:fld>
            <a:endParaRPr lang="en-US" altLang="en-US"/>
          </a:p>
        </p:txBody>
      </p:sp>
    </p:spTree>
    <p:extLst>
      <p:ext uri="{BB962C8B-B14F-4D97-AF65-F5344CB8AC3E}">
        <p14:creationId xmlns:p14="http://schemas.microsoft.com/office/powerpoint/2010/main" val="7320239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7C650CD-8F69-40C6-8A29-5B8BA472BED5}"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9A140F-99ED-4FFC-95CC-BA67EA76B52B}" type="slidenum">
              <a:rPr lang="en-US" altLang="en-US"/>
              <a:pPr>
                <a:defRPr/>
              </a:pPr>
              <a:t>‹#›</a:t>
            </a:fld>
            <a:endParaRPr lang="en-US" altLang="en-US"/>
          </a:p>
        </p:txBody>
      </p:sp>
    </p:spTree>
    <p:extLst>
      <p:ext uri="{BB962C8B-B14F-4D97-AF65-F5344CB8AC3E}">
        <p14:creationId xmlns:p14="http://schemas.microsoft.com/office/powerpoint/2010/main" val="4203310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4ABD5C-129A-4036-9F83-EF38C1DFACD3}"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30F2221-DDB1-4D86-9DEE-4F2983F70AFF}" type="slidenum">
              <a:rPr lang="en-US" altLang="en-US"/>
              <a:pPr>
                <a:defRPr/>
              </a:pPr>
              <a:t>‹#›</a:t>
            </a:fld>
            <a:endParaRPr lang="en-US" altLang="en-US"/>
          </a:p>
        </p:txBody>
      </p:sp>
    </p:spTree>
    <p:extLst>
      <p:ext uri="{BB962C8B-B14F-4D97-AF65-F5344CB8AC3E}">
        <p14:creationId xmlns:p14="http://schemas.microsoft.com/office/powerpoint/2010/main" val="32445676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742A45-E59D-4318-9B3F-1EDD5E3F5924}"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0C8742-D068-4864-AC83-7603A1CD02A0}" type="slidenum">
              <a:rPr lang="en-US" altLang="en-US"/>
              <a:pPr>
                <a:defRPr/>
              </a:pPr>
              <a:t>‹#›</a:t>
            </a:fld>
            <a:endParaRPr lang="en-US" altLang="en-US"/>
          </a:p>
        </p:txBody>
      </p:sp>
    </p:spTree>
    <p:extLst>
      <p:ext uri="{BB962C8B-B14F-4D97-AF65-F5344CB8AC3E}">
        <p14:creationId xmlns:p14="http://schemas.microsoft.com/office/powerpoint/2010/main" val="276359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9BBA71B-93B6-49BF-97AB-912C5E5AD6AC}"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5486879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EFD33D2-89B7-49C1-A587-FF74BF9BA126}"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ED7024-6E90-4202-B870-78FA9204B0E4}" type="slidenum">
              <a:rPr lang="en-US" altLang="en-US"/>
              <a:pPr>
                <a:defRPr/>
              </a:pPr>
              <a:t>‹#›</a:t>
            </a:fld>
            <a:endParaRPr lang="en-US" altLang="en-US"/>
          </a:p>
        </p:txBody>
      </p:sp>
    </p:spTree>
    <p:extLst>
      <p:ext uri="{BB962C8B-B14F-4D97-AF65-F5344CB8AC3E}">
        <p14:creationId xmlns:p14="http://schemas.microsoft.com/office/powerpoint/2010/main" val="2673611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3B5178F-BFA5-434D-BD6A-5CA980526F2F}"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40C19C-EEAD-4F71-896A-500133BB7A95}" type="slidenum">
              <a:rPr lang="en-US" altLang="en-US"/>
              <a:pPr>
                <a:defRPr/>
              </a:pPr>
              <a:t>‹#›</a:t>
            </a:fld>
            <a:endParaRPr lang="en-US" altLang="en-US"/>
          </a:p>
        </p:txBody>
      </p:sp>
    </p:spTree>
    <p:extLst>
      <p:ext uri="{BB962C8B-B14F-4D97-AF65-F5344CB8AC3E}">
        <p14:creationId xmlns:p14="http://schemas.microsoft.com/office/powerpoint/2010/main" val="22473281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B9E482C-F4E7-484F-80A1-4BEF271D34D9}"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CA9508-EC26-4C00-9C83-CC98AED21D5F}" type="slidenum">
              <a:rPr lang="en-US" altLang="en-US"/>
              <a:pPr>
                <a:defRPr/>
              </a:pPr>
              <a:t>‹#›</a:t>
            </a:fld>
            <a:endParaRPr lang="en-US" altLang="en-US"/>
          </a:p>
        </p:txBody>
      </p:sp>
    </p:spTree>
    <p:extLst>
      <p:ext uri="{BB962C8B-B14F-4D97-AF65-F5344CB8AC3E}">
        <p14:creationId xmlns:p14="http://schemas.microsoft.com/office/powerpoint/2010/main" val="404174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spcBef>
                <a:spcPct val="20000"/>
              </a:spcBef>
              <a:buFontTx/>
              <a:buChar char="•"/>
              <a:defRPr smtClean="0"/>
            </a:lvl1pPr>
          </a:lstStyle>
          <a:p>
            <a:pPr>
              <a:defRPr/>
            </a:pPr>
            <a:fld id="{4B475899-A05A-4AE7-AF7E-B02B453914E6}"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05798871-8024-439A-A955-F733968C9D66}" type="slidenum">
              <a:rPr lang="en-US" altLang="en-US"/>
              <a:pPr>
                <a:defRPr/>
              </a:pPr>
              <a:t>‹#›</a:t>
            </a:fld>
            <a:endParaRPr lang="en-US" altLang="en-US"/>
          </a:p>
        </p:txBody>
      </p:sp>
    </p:spTree>
    <p:extLst>
      <p:ext uri="{BB962C8B-B14F-4D97-AF65-F5344CB8AC3E}">
        <p14:creationId xmlns:p14="http://schemas.microsoft.com/office/powerpoint/2010/main" val="12227015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smtClean="0"/>
            </a:lvl1pPr>
          </a:lstStyle>
          <a:p>
            <a:pPr>
              <a:defRPr/>
            </a:pPr>
            <a:fld id="{2F8FA612-405F-4F3C-9BEA-784C2201BD66}" type="datetime1">
              <a:rPr lang="en-US" altLang="en-US" smtClean="0"/>
              <a:t>1/28/2016</a:t>
            </a:fld>
            <a:endParaRPr lang="en-US" altLang="en-US"/>
          </a:p>
        </p:txBody>
      </p:sp>
      <p:sp>
        <p:nvSpPr>
          <p:cNvPr id="5"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CA3D523D-9CBF-4575-829F-51920E681909}" type="slidenum">
              <a:rPr lang="en-US" altLang="en-US"/>
              <a:pPr>
                <a:defRPr/>
              </a:pPr>
              <a:t>‹#›</a:t>
            </a:fld>
            <a:endParaRPr lang="en-US" altLang="en-US"/>
          </a:p>
        </p:txBody>
      </p:sp>
    </p:spTree>
    <p:extLst>
      <p:ext uri="{BB962C8B-B14F-4D97-AF65-F5344CB8AC3E}">
        <p14:creationId xmlns:p14="http://schemas.microsoft.com/office/powerpoint/2010/main" val="1179905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buFontTx/>
              <a:buChar char="•"/>
              <a:defRPr smtClean="0"/>
            </a:lvl1pPr>
          </a:lstStyle>
          <a:p>
            <a:pPr>
              <a:defRPr/>
            </a:pPr>
            <a:fld id="{8254E498-834D-4D5F-BBC5-454863FE3AA5}" type="datetime1">
              <a:rPr lang="en-US" altLang="en-US" smtClean="0"/>
              <a:t>1/28/2016</a:t>
            </a:fld>
            <a:endParaRPr lang="en-US" altLang="en-US"/>
          </a:p>
        </p:txBody>
      </p:sp>
      <p:sp>
        <p:nvSpPr>
          <p:cNvPr id="5"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AB412E29-F8FD-454E-A4D7-8B03E793829F}" type="slidenum">
              <a:rPr lang="en-US" altLang="en-US"/>
              <a:pPr>
                <a:defRPr/>
              </a:pPr>
              <a:t>‹#›</a:t>
            </a:fld>
            <a:endParaRPr lang="en-US" altLang="en-US"/>
          </a:p>
        </p:txBody>
      </p:sp>
    </p:spTree>
    <p:extLst>
      <p:ext uri="{BB962C8B-B14F-4D97-AF65-F5344CB8AC3E}">
        <p14:creationId xmlns:p14="http://schemas.microsoft.com/office/powerpoint/2010/main" val="3742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spcBef>
                <a:spcPct val="20000"/>
              </a:spcBef>
              <a:buFontTx/>
              <a:buChar char="•"/>
              <a:defRPr smtClean="0"/>
            </a:lvl1pPr>
          </a:lstStyle>
          <a:p>
            <a:pPr>
              <a:defRPr/>
            </a:pPr>
            <a:fld id="{B45EDDD0-9F7E-4B1D-B551-56F60DEEF38F}"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720E49E2-6D5A-4E25-8A52-F9F3E9BD3CCC}" type="slidenum">
              <a:rPr lang="en-US" altLang="en-US"/>
              <a:pPr>
                <a:defRPr/>
              </a:pPr>
              <a:t>‹#›</a:t>
            </a:fld>
            <a:endParaRPr lang="en-US" altLang="en-US"/>
          </a:p>
        </p:txBody>
      </p:sp>
    </p:spTree>
    <p:extLst>
      <p:ext uri="{BB962C8B-B14F-4D97-AF65-F5344CB8AC3E}">
        <p14:creationId xmlns:p14="http://schemas.microsoft.com/office/powerpoint/2010/main" val="32866122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spcBef>
                <a:spcPct val="20000"/>
              </a:spcBef>
              <a:buFontTx/>
              <a:buChar char="•"/>
              <a:defRPr smtClean="0"/>
            </a:lvl1pPr>
          </a:lstStyle>
          <a:p>
            <a:pPr>
              <a:defRPr/>
            </a:pPr>
            <a:fld id="{D6807919-8D3B-47A2-A6E1-DA1FA61498F6}" type="datetime1">
              <a:rPr lang="en-US" altLang="en-US" smtClean="0"/>
              <a:t>1/28/2016</a:t>
            </a:fld>
            <a:endParaRPr lang="en-US" altLang="en-US"/>
          </a:p>
        </p:txBody>
      </p:sp>
      <p:sp>
        <p:nvSpPr>
          <p:cNvPr id="8"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9E4B92A8-8E1F-4BEE-A243-FD4FEBEC6875}" type="slidenum">
              <a:rPr lang="en-US" altLang="en-US"/>
              <a:pPr>
                <a:defRPr/>
              </a:pPr>
              <a:t>‹#›</a:t>
            </a:fld>
            <a:endParaRPr lang="en-US" altLang="en-US"/>
          </a:p>
        </p:txBody>
      </p:sp>
    </p:spTree>
    <p:extLst>
      <p:ext uri="{BB962C8B-B14F-4D97-AF65-F5344CB8AC3E}">
        <p14:creationId xmlns:p14="http://schemas.microsoft.com/office/powerpoint/2010/main" val="16778685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spcBef>
                <a:spcPct val="20000"/>
              </a:spcBef>
              <a:buFontTx/>
              <a:buChar char="•"/>
              <a:defRPr smtClean="0"/>
            </a:lvl1pPr>
          </a:lstStyle>
          <a:p>
            <a:pPr>
              <a:defRPr/>
            </a:pPr>
            <a:fld id="{078EC6E1-101C-437F-A639-45DCC0970826}" type="datetime1">
              <a:rPr lang="en-US" altLang="en-US" smtClean="0"/>
              <a:t>1/28/2016</a:t>
            </a:fld>
            <a:endParaRPr lang="en-US" altLang="en-US"/>
          </a:p>
        </p:txBody>
      </p:sp>
      <p:sp>
        <p:nvSpPr>
          <p:cNvPr id="4"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0F69A040-1D03-4E50-92D5-6B8E389B801A}" type="slidenum">
              <a:rPr lang="en-US" altLang="en-US"/>
              <a:pPr>
                <a:defRPr/>
              </a:pPr>
              <a:t>‹#›</a:t>
            </a:fld>
            <a:endParaRPr lang="en-US" altLang="en-US"/>
          </a:p>
        </p:txBody>
      </p:sp>
    </p:spTree>
    <p:extLst>
      <p:ext uri="{BB962C8B-B14F-4D97-AF65-F5344CB8AC3E}">
        <p14:creationId xmlns:p14="http://schemas.microsoft.com/office/powerpoint/2010/main" val="39161088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smtClean="0"/>
            </a:lvl1pPr>
          </a:lstStyle>
          <a:p>
            <a:pPr>
              <a:defRPr/>
            </a:pPr>
            <a:fld id="{D2064417-CBF7-4914-AA89-8B87A11103CA}" type="datetime1">
              <a:rPr lang="en-US" altLang="en-US" smtClean="0"/>
              <a:t>1/28/2016</a:t>
            </a:fld>
            <a:endParaRPr lang="en-US" altLang="en-US"/>
          </a:p>
        </p:txBody>
      </p:sp>
      <p:sp>
        <p:nvSpPr>
          <p:cNvPr id="3"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1AD96A40-4781-4A30-9B51-F2E96F92A478}" type="slidenum">
              <a:rPr lang="en-US" altLang="en-US"/>
              <a:pPr>
                <a:defRPr/>
              </a:pPr>
              <a:t>‹#›</a:t>
            </a:fld>
            <a:endParaRPr lang="en-US" altLang="en-US"/>
          </a:p>
        </p:txBody>
      </p:sp>
    </p:spTree>
    <p:extLst>
      <p:ext uri="{BB962C8B-B14F-4D97-AF65-F5344CB8AC3E}">
        <p14:creationId xmlns:p14="http://schemas.microsoft.com/office/powerpoint/2010/main" val="99226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fld id="{4CC3E05A-7450-4633-BE04-581A619EA490}" type="datetime1">
              <a:rPr lang="en-US" smtClean="0"/>
              <a:t>1/28/2016</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GB" smtClean="0"/>
              <a:t>Enterprise Concepts and Issues  © Goodfellow Publishers 2016</a:t>
            </a: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F0DF5CD9-58C2-4EDF-936D-2E31043988A5}" type="slidenum">
              <a:rPr lang="en-US" smtClean="0"/>
              <a:pPr>
                <a:defRPr/>
              </a:pPr>
              <a:t>‹#›</a:t>
            </a:fld>
            <a:endParaRPr lang="en-US"/>
          </a:p>
        </p:txBody>
      </p:sp>
    </p:spTree>
    <p:extLst>
      <p:ext uri="{BB962C8B-B14F-4D97-AF65-F5344CB8AC3E}">
        <p14:creationId xmlns:p14="http://schemas.microsoft.com/office/powerpoint/2010/main" val="3471138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smtClean="0"/>
            </a:lvl1pPr>
          </a:lstStyle>
          <a:p>
            <a:pPr>
              <a:defRPr/>
            </a:pPr>
            <a:fld id="{004EA080-18EA-4AC6-8AC9-FE2A7337F7CF}"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9D3BD298-CA97-4E7B-9B5C-61B257DA0A0A}" type="slidenum">
              <a:rPr lang="en-US" altLang="en-US"/>
              <a:pPr>
                <a:defRPr/>
              </a:pPr>
              <a:t>‹#›</a:t>
            </a:fld>
            <a:endParaRPr lang="en-US" altLang="en-US"/>
          </a:p>
        </p:txBody>
      </p:sp>
    </p:spTree>
    <p:extLst>
      <p:ext uri="{BB962C8B-B14F-4D97-AF65-F5344CB8AC3E}">
        <p14:creationId xmlns:p14="http://schemas.microsoft.com/office/powerpoint/2010/main" val="39079344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smtClean="0"/>
            </a:lvl1pPr>
          </a:lstStyle>
          <a:p>
            <a:pPr>
              <a:defRPr/>
            </a:pPr>
            <a:fld id="{0609493F-5281-469B-862F-BB11D377A6AE}"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27111FB3-388D-468F-9EA6-53E3B55F63B7}" type="slidenum">
              <a:rPr lang="en-US" altLang="en-US"/>
              <a:pPr>
                <a:defRPr/>
              </a:pPr>
              <a:t>‹#›</a:t>
            </a:fld>
            <a:endParaRPr lang="en-US" altLang="en-US"/>
          </a:p>
        </p:txBody>
      </p:sp>
    </p:spTree>
    <p:extLst>
      <p:ext uri="{BB962C8B-B14F-4D97-AF65-F5344CB8AC3E}">
        <p14:creationId xmlns:p14="http://schemas.microsoft.com/office/powerpoint/2010/main" val="1322539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smtClean="0"/>
            </a:lvl1pPr>
          </a:lstStyle>
          <a:p>
            <a:pPr>
              <a:defRPr/>
            </a:pPr>
            <a:fld id="{21BDF22C-D9BB-4F4B-A634-85AD919AD439}" type="datetime1">
              <a:rPr lang="en-US" altLang="en-US" smtClean="0"/>
              <a:t>1/28/2016</a:t>
            </a:fld>
            <a:endParaRPr lang="en-US" altLang="en-US"/>
          </a:p>
        </p:txBody>
      </p:sp>
      <p:sp>
        <p:nvSpPr>
          <p:cNvPr id="5"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F14AE70B-F6CA-42BF-B87D-A76CC34FAD94}" type="slidenum">
              <a:rPr lang="en-US" altLang="en-US"/>
              <a:pPr>
                <a:defRPr/>
              </a:pPr>
              <a:t>‹#›</a:t>
            </a:fld>
            <a:endParaRPr lang="en-US" altLang="en-US"/>
          </a:p>
        </p:txBody>
      </p:sp>
    </p:spTree>
    <p:extLst>
      <p:ext uri="{BB962C8B-B14F-4D97-AF65-F5344CB8AC3E}">
        <p14:creationId xmlns:p14="http://schemas.microsoft.com/office/powerpoint/2010/main" val="133558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smtClean="0"/>
            </a:lvl1pPr>
          </a:lstStyle>
          <a:p>
            <a:pPr>
              <a:defRPr/>
            </a:pPr>
            <a:fld id="{59F360DA-055A-4F8D-A770-BE44F734EE6F}" type="datetime1">
              <a:rPr lang="en-US" altLang="en-US" smtClean="0"/>
              <a:t>1/28/2016</a:t>
            </a:fld>
            <a:endParaRPr lang="en-US" altLang="en-US"/>
          </a:p>
        </p:txBody>
      </p:sp>
      <p:sp>
        <p:nvSpPr>
          <p:cNvPr id="5" name="Rectangle 5"/>
          <p:cNvSpPr>
            <a:spLocks noGrp="1" noChangeArrowheads="1"/>
          </p:cNvSpPr>
          <p:nvPr>
            <p:ph type="ftr" sz="quarter" idx="11"/>
          </p:nvPr>
        </p:nvSpPr>
        <p:spPr/>
        <p:txBody>
          <a:bodyPr/>
          <a:lstStyle>
            <a:lvl1pPr>
              <a:spcBef>
                <a:spcPct val="20000"/>
              </a:spcBef>
              <a:buFontTx/>
              <a:buChar char="•"/>
              <a:defRPr smtClean="0"/>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831975C4-CE93-40B5-8555-598C0AFEA379}" type="slidenum">
              <a:rPr lang="en-US" altLang="en-US"/>
              <a:pPr>
                <a:defRPr/>
              </a:pPr>
              <a:t>‹#›</a:t>
            </a:fld>
            <a:endParaRPr lang="en-US" altLang="en-US"/>
          </a:p>
        </p:txBody>
      </p:sp>
    </p:spTree>
    <p:extLst>
      <p:ext uri="{BB962C8B-B14F-4D97-AF65-F5344CB8AC3E}">
        <p14:creationId xmlns:p14="http://schemas.microsoft.com/office/powerpoint/2010/main" val="27832196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109418C4-8E9D-409D-A70F-D5C4BC0DC6F4}"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5F9EC272-55CF-47A9-9853-FBE8A4E965B7}" type="slidenum">
              <a:rPr lang="en-US" altLang="en-US"/>
              <a:pPr>
                <a:defRPr/>
              </a:pPr>
              <a:t>‹#›</a:t>
            </a:fld>
            <a:endParaRPr lang="en-US" altLang="en-US"/>
          </a:p>
        </p:txBody>
      </p:sp>
    </p:spTree>
    <p:extLst>
      <p:ext uri="{BB962C8B-B14F-4D97-AF65-F5344CB8AC3E}">
        <p14:creationId xmlns:p14="http://schemas.microsoft.com/office/powerpoint/2010/main" val="10673843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93C969F-8B99-47C1-80F9-C9CB774621EE}"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613916-33BE-4CA6-B74F-FBFF7654CCED}" type="slidenum">
              <a:rPr lang="en-US" altLang="en-US"/>
              <a:pPr>
                <a:defRPr/>
              </a:pPr>
              <a:t>‹#›</a:t>
            </a:fld>
            <a:endParaRPr lang="en-US" altLang="en-US"/>
          </a:p>
        </p:txBody>
      </p:sp>
    </p:spTree>
    <p:extLst>
      <p:ext uri="{BB962C8B-B14F-4D97-AF65-F5344CB8AC3E}">
        <p14:creationId xmlns:p14="http://schemas.microsoft.com/office/powerpoint/2010/main" val="39034898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21FC489-187B-4DE3-B213-8940965A31F5}"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858984-AA8D-4A39-A16E-3F11E1CA0483}" type="slidenum">
              <a:rPr lang="en-US" altLang="en-US"/>
              <a:pPr>
                <a:defRPr/>
              </a:pPr>
              <a:t>‹#›</a:t>
            </a:fld>
            <a:endParaRPr lang="en-US" altLang="en-US"/>
          </a:p>
        </p:txBody>
      </p:sp>
    </p:spTree>
    <p:extLst>
      <p:ext uri="{BB962C8B-B14F-4D97-AF65-F5344CB8AC3E}">
        <p14:creationId xmlns:p14="http://schemas.microsoft.com/office/powerpoint/2010/main" val="28656280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21DE264-D90A-4B0B-A11E-C667DC1BCB29}"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57971B-1B00-460D-990E-69C26E66BA20}" type="slidenum">
              <a:rPr lang="en-US" altLang="en-US"/>
              <a:pPr>
                <a:defRPr/>
              </a:pPr>
              <a:t>‹#›</a:t>
            </a:fld>
            <a:endParaRPr lang="en-US" altLang="en-US"/>
          </a:p>
        </p:txBody>
      </p:sp>
    </p:spTree>
    <p:extLst>
      <p:ext uri="{BB962C8B-B14F-4D97-AF65-F5344CB8AC3E}">
        <p14:creationId xmlns:p14="http://schemas.microsoft.com/office/powerpoint/2010/main" val="1972273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A8FC76C-4225-4718-8AB5-BF632A3CF96C}"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8537846-3ADA-4BB9-8D64-F217A25DB896}" type="slidenum">
              <a:rPr lang="en-US" altLang="en-US"/>
              <a:pPr>
                <a:defRPr/>
              </a:pPr>
              <a:t>‹#›</a:t>
            </a:fld>
            <a:endParaRPr lang="en-US" altLang="en-US"/>
          </a:p>
        </p:txBody>
      </p:sp>
    </p:spTree>
    <p:extLst>
      <p:ext uri="{BB962C8B-B14F-4D97-AF65-F5344CB8AC3E}">
        <p14:creationId xmlns:p14="http://schemas.microsoft.com/office/powerpoint/2010/main" val="2032899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9A796A7-3105-4A0F-BD17-426B35AD7E60}"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4589CE1-488A-4FB7-A65D-C7E2F407F4AD}" type="slidenum">
              <a:rPr lang="en-US" altLang="en-US"/>
              <a:pPr>
                <a:defRPr/>
              </a:pPr>
              <a:t>‹#›</a:t>
            </a:fld>
            <a:endParaRPr lang="en-US" altLang="en-US"/>
          </a:p>
        </p:txBody>
      </p:sp>
    </p:spTree>
    <p:extLst>
      <p:ext uri="{BB962C8B-B14F-4D97-AF65-F5344CB8AC3E}">
        <p14:creationId xmlns:p14="http://schemas.microsoft.com/office/powerpoint/2010/main" val="216048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
        <p:nvSpPr>
          <p:cNvPr id="16386" name="Rectangle 2"/>
          <p:cNvSpPr>
            <a:spLocks noGrp="1" noChangeArrowheads="1"/>
          </p:cNvSpPr>
          <p:nvPr>
            <p:ph type="ctrTitle"/>
          </p:nvPr>
        </p:nvSpPr>
        <p:spPr>
          <a:xfrm>
            <a:off x="685800" y="2286000"/>
            <a:ext cx="7772400" cy="1143000"/>
          </a:xfrm>
        </p:spPr>
        <p:txBody>
          <a:bodyPr/>
          <a:lstStyle>
            <a:lvl1pPr>
              <a:defRPr sz="4400">
                <a:solidFill>
                  <a:schemeClr val="tx1"/>
                </a:solidFill>
              </a:defRPr>
            </a:lvl1pPr>
          </a:lstStyle>
          <a:p>
            <a:pPr lvl="0"/>
            <a:r>
              <a:rPr lang="en-US" noProof="0" smtClean="0"/>
              <a:t>Click to edit Master title style</a:t>
            </a:r>
            <a:endParaRPr lang="en-GB" noProof="0" smtClean="0"/>
          </a:p>
        </p:txBody>
      </p:sp>
      <p:sp>
        <p:nvSpPr>
          <p:cNvPr id="16387"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solidFill>
                  <a:schemeClr val="tx1"/>
                </a:solidFill>
              </a:defRPr>
            </a:lvl1pPr>
          </a:lstStyle>
          <a:p>
            <a:pPr lvl="0"/>
            <a:r>
              <a:rPr lang="en-US" noProof="0" smtClean="0"/>
              <a:t>Click to edit Master subtitle style</a:t>
            </a:r>
            <a:endParaRPr lang="en-GB" noProof="0" smtClean="0"/>
          </a:p>
        </p:txBody>
      </p:sp>
      <p:sp>
        <p:nvSpPr>
          <p:cNvPr id="5" name="Rectangle 4"/>
          <p:cNvSpPr>
            <a:spLocks noGrp="1" noChangeArrowheads="1"/>
          </p:cNvSpPr>
          <p:nvPr>
            <p:ph type="dt" sz="half" idx="10"/>
          </p:nvPr>
        </p:nvSpPr>
        <p:spPr/>
        <p:txBody>
          <a:bodyPr/>
          <a:lstStyle>
            <a:lvl1pPr>
              <a:defRPr/>
            </a:lvl1pPr>
          </a:lstStyle>
          <a:p>
            <a:fld id="{1C6B9101-81F3-4F94-B775-EC1B7E845B9D}" type="datetime1">
              <a:rPr lang="en-US" smtClean="0"/>
              <a:t>1/28/2016</a:t>
            </a:fld>
            <a:endParaRPr lang="en-US"/>
          </a:p>
        </p:txBody>
      </p:sp>
      <p:sp>
        <p:nvSpPr>
          <p:cNvPr id="6" name="Rectangle 5"/>
          <p:cNvSpPr>
            <a:spLocks noGrp="1" noChangeArrowheads="1"/>
          </p:cNvSpPr>
          <p:nvPr>
            <p:ph type="ftr" sz="quarter" idx="11"/>
          </p:nvPr>
        </p:nvSpPr>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p:txBody>
          <a:bodyPr/>
          <a:lstStyle>
            <a:lvl1pPr>
              <a:defRPr smtClean="0"/>
            </a:lvl1pPr>
          </a:lstStyle>
          <a:p>
            <a:fld id="{F684BD14-7DFE-4CE8-828B-29A1E22021EA}" type="slidenum">
              <a:rPr lang="en-US" smtClean="0"/>
              <a:t>‹#›</a:t>
            </a:fld>
            <a:endParaRPr lang="en-US"/>
          </a:p>
        </p:txBody>
      </p:sp>
    </p:spTree>
    <p:extLst>
      <p:ext uri="{BB962C8B-B14F-4D97-AF65-F5344CB8AC3E}">
        <p14:creationId xmlns:p14="http://schemas.microsoft.com/office/powerpoint/2010/main" val="6645813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AF15C8-382E-4D20-B22F-F343029E25E2}"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A6E1AD6-C1E3-49E8-A942-CBB695DFDB3B}" type="slidenum">
              <a:rPr lang="en-US" altLang="en-US"/>
              <a:pPr>
                <a:defRPr/>
              </a:pPr>
              <a:t>‹#›</a:t>
            </a:fld>
            <a:endParaRPr lang="en-US" altLang="en-US"/>
          </a:p>
        </p:txBody>
      </p:sp>
    </p:spTree>
    <p:extLst>
      <p:ext uri="{BB962C8B-B14F-4D97-AF65-F5344CB8AC3E}">
        <p14:creationId xmlns:p14="http://schemas.microsoft.com/office/powerpoint/2010/main" val="41143869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8AF21B-FFBB-4A0F-8AFA-01837A3226DF}"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6613AF-6AF4-445C-9AD9-982C2B883429}" type="slidenum">
              <a:rPr lang="en-US" altLang="en-US"/>
              <a:pPr>
                <a:defRPr/>
              </a:pPr>
              <a:t>‹#›</a:t>
            </a:fld>
            <a:endParaRPr lang="en-US" altLang="en-US"/>
          </a:p>
        </p:txBody>
      </p:sp>
    </p:spTree>
    <p:extLst>
      <p:ext uri="{BB962C8B-B14F-4D97-AF65-F5344CB8AC3E}">
        <p14:creationId xmlns:p14="http://schemas.microsoft.com/office/powerpoint/2010/main" val="18824068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C40918-1E07-4D06-9A7A-630054D7F1CF}"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9ABC9D-689B-47DB-B361-CB8CEAF63388}" type="slidenum">
              <a:rPr lang="en-US" altLang="en-US"/>
              <a:pPr>
                <a:defRPr/>
              </a:pPr>
              <a:t>‹#›</a:t>
            </a:fld>
            <a:endParaRPr lang="en-US" altLang="en-US"/>
          </a:p>
        </p:txBody>
      </p:sp>
    </p:spTree>
    <p:extLst>
      <p:ext uri="{BB962C8B-B14F-4D97-AF65-F5344CB8AC3E}">
        <p14:creationId xmlns:p14="http://schemas.microsoft.com/office/powerpoint/2010/main" val="38814056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F24E6E7-97AE-47F5-8789-94A34C8A122A}"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D2F26D-CE31-445A-A826-8571E55005B4}" type="slidenum">
              <a:rPr lang="en-US" altLang="en-US"/>
              <a:pPr>
                <a:defRPr/>
              </a:pPr>
              <a:t>‹#›</a:t>
            </a:fld>
            <a:endParaRPr lang="en-US" altLang="en-US"/>
          </a:p>
        </p:txBody>
      </p:sp>
    </p:spTree>
    <p:extLst>
      <p:ext uri="{BB962C8B-B14F-4D97-AF65-F5344CB8AC3E}">
        <p14:creationId xmlns:p14="http://schemas.microsoft.com/office/powerpoint/2010/main" val="13798599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0B7606C-4C39-41F3-B449-7B9A1EDC064C}"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6CF8C1-A91F-4DA9-8420-56A9AC657649}" type="slidenum">
              <a:rPr lang="en-US" altLang="en-US"/>
              <a:pPr>
                <a:defRPr/>
              </a:pPr>
              <a:t>‹#›</a:t>
            </a:fld>
            <a:endParaRPr lang="en-US" altLang="en-US"/>
          </a:p>
        </p:txBody>
      </p:sp>
    </p:spTree>
    <p:extLst>
      <p:ext uri="{BB962C8B-B14F-4D97-AF65-F5344CB8AC3E}">
        <p14:creationId xmlns:p14="http://schemas.microsoft.com/office/powerpoint/2010/main" val="352194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03AB33ED-62A3-4962-8CEF-49DAB74D180F}"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517568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8D8E877-38F2-44D2-AA0D-DA07994C987F}"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69973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BE79040-EF2E-495E-B08E-0286A64A2451}"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12841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D0B0F432-EECE-4FC0-A807-C5AA8CEFEDED}" type="datetime1">
              <a:rPr lang="en-US" smtClean="0"/>
              <a:t>1/28/2016</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9"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40738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F8EA764-BF20-4975-B187-1A9D8E95285D}" type="datetime1">
              <a:rPr lang="en-US" smtClean="0"/>
              <a:t>1/28/2016</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5"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670469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CD2D7A-8522-4CBF-BD4F-EC8855AF1E91}" type="datetime1">
              <a:rPr lang="en-US" smtClean="0"/>
              <a:t>1/28/2016</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4"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16471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8043CB7-B809-40DA-9066-529A560211BE}"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4031175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C1872CF-AF68-4AA6-8D66-B93B9C351B90}"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3735570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A137ED8-4631-4316-AD4E-6CC869EBFA1A}"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41164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876F9FB-9E6D-43BD-BB8C-DE1AC0571D97}"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820832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5DFBCEE-536C-46D1-98F6-D9C540C6F6C3}"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5840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fld id="{64498EA8-3F6F-47C7-A0E0-2A4BFEF7C73E}" type="datetime1">
              <a:rPr lang="en-US" smtClean="0"/>
              <a:t>1/28/2016</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GB" smtClean="0"/>
              <a:t>Enterprise Concepts and Issues  © Goodfellow Publishers 2016</a:t>
            </a: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F0DF5CD9-58C2-4EDF-936D-2E31043988A5}" type="slidenum">
              <a:rPr lang="en-US"/>
              <a:pPr>
                <a:defRPr/>
              </a:pPr>
              <a:t>‹#›</a:t>
            </a:fld>
            <a:endParaRPr lang="en-US"/>
          </a:p>
        </p:txBody>
      </p:sp>
    </p:spTree>
    <p:extLst>
      <p:ext uri="{BB962C8B-B14F-4D97-AF65-F5344CB8AC3E}">
        <p14:creationId xmlns:p14="http://schemas.microsoft.com/office/powerpoint/2010/main" val="3471138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
        <p:nvSpPr>
          <p:cNvPr id="18434" name="Rectangle 2"/>
          <p:cNvSpPr>
            <a:spLocks noGrp="1" noChangeArrowheads="1"/>
          </p:cNvSpPr>
          <p:nvPr>
            <p:ph type="ctrTitle"/>
          </p:nvPr>
        </p:nvSpPr>
        <p:spPr>
          <a:xfrm>
            <a:off x="685800" y="2286000"/>
            <a:ext cx="7772400" cy="1143000"/>
          </a:xfrm>
        </p:spPr>
        <p:txBody>
          <a:bodyPr/>
          <a:lstStyle>
            <a:lvl1pPr>
              <a:defRPr sz="4400"/>
            </a:lvl1pPr>
          </a:lstStyle>
          <a:p>
            <a:pPr lvl="0"/>
            <a:r>
              <a:rPr lang="en-US" noProof="0" smtClean="0"/>
              <a:t>Click to edit Master title style</a:t>
            </a:r>
            <a:endParaRPr lang="en-GB" noProof="0" smtClean="0"/>
          </a:p>
        </p:txBody>
      </p:sp>
      <p:sp>
        <p:nvSpPr>
          <p:cNvPr id="18435"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lvl1pPr>
          </a:lstStyle>
          <a:p>
            <a:pPr lvl="0"/>
            <a:r>
              <a:rPr lang="en-US" noProof="0" smtClean="0"/>
              <a:t>Click to edit Master subtitle style</a:t>
            </a:r>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fld id="{F35D3ED7-8316-4665-94F3-69AD6FE454A4}" type="datetime1">
              <a:rPr lang="en-US" smtClean="0"/>
              <a:t>1/28/2016</a:t>
            </a:fld>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3802F9F-1113-4366-9F12-EE2EB415FCC8}" type="slidenum">
              <a:rPr lang="en-GB" altLang="en-US"/>
              <a:pPr>
                <a:defRPr/>
              </a:pPr>
              <a:t>‹#›</a:t>
            </a:fld>
            <a:endParaRPr lang="en-GB" altLang="en-US"/>
          </a:p>
        </p:txBody>
      </p:sp>
    </p:spTree>
    <p:extLst>
      <p:ext uri="{BB962C8B-B14F-4D97-AF65-F5344CB8AC3E}">
        <p14:creationId xmlns:p14="http://schemas.microsoft.com/office/powerpoint/2010/main" val="2548929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373DF96-FC01-4582-9D8F-9C5823CB110B}"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D2D202-C723-487B-9E9E-A58A1310F505}" type="slidenum">
              <a:rPr lang="en-GB" altLang="en-US"/>
              <a:pPr>
                <a:defRPr/>
              </a:pPr>
              <a:t>‹#›</a:t>
            </a:fld>
            <a:endParaRPr lang="en-GB" altLang="en-US"/>
          </a:p>
        </p:txBody>
      </p:sp>
    </p:spTree>
    <p:extLst>
      <p:ext uri="{BB962C8B-B14F-4D97-AF65-F5344CB8AC3E}">
        <p14:creationId xmlns:p14="http://schemas.microsoft.com/office/powerpoint/2010/main" val="2929620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01B492-BA9F-4C15-A687-FA83DCD09C46}"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4333FD-A67A-430F-8C2E-2ED8E93A9BB1}" type="slidenum">
              <a:rPr lang="en-GB" altLang="en-US"/>
              <a:pPr>
                <a:defRPr/>
              </a:pPr>
              <a:t>‹#›</a:t>
            </a:fld>
            <a:endParaRPr lang="en-GB" altLang="en-US"/>
          </a:p>
        </p:txBody>
      </p:sp>
    </p:spTree>
    <p:extLst>
      <p:ext uri="{BB962C8B-B14F-4D97-AF65-F5344CB8AC3E}">
        <p14:creationId xmlns:p14="http://schemas.microsoft.com/office/powerpoint/2010/main" val="3739298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7F61155-01DD-4FC2-8257-0CBB9986256D}"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B0F2673-650F-44DD-A9E2-39C2A60772A5}" type="slidenum">
              <a:rPr lang="en-GB" altLang="en-US"/>
              <a:pPr>
                <a:defRPr/>
              </a:pPr>
              <a:t>‹#›</a:t>
            </a:fld>
            <a:endParaRPr lang="en-GB" altLang="en-US"/>
          </a:p>
        </p:txBody>
      </p:sp>
    </p:spTree>
    <p:extLst>
      <p:ext uri="{BB962C8B-B14F-4D97-AF65-F5344CB8AC3E}">
        <p14:creationId xmlns:p14="http://schemas.microsoft.com/office/powerpoint/2010/main" val="3224692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14D9AB6-6117-447B-8246-91772BA1FF2B}" type="datetime1">
              <a:rPr lang="en-US" smtClean="0"/>
              <a:t>1/28/2016</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64F7E1F-8876-4260-B90A-2DA73F18FBCE}" type="slidenum">
              <a:rPr lang="en-GB" altLang="en-US"/>
              <a:pPr>
                <a:defRPr/>
              </a:pPr>
              <a:t>‹#›</a:t>
            </a:fld>
            <a:endParaRPr lang="en-GB" altLang="en-US"/>
          </a:p>
        </p:txBody>
      </p:sp>
    </p:spTree>
    <p:extLst>
      <p:ext uri="{BB962C8B-B14F-4D97-AF65-F5344CB8AC3E}">
        <p14:creationId xmlns:p14="http://schemas.microsoft.com/office/powerpoint/2010/main" val="82707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F598252-7229-452B-8D64-C8FE78459CF8}" type="datetime1">
              <a:rPr lang="en-US" smtClean="0"/>
              <a:t>1/28/2016</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1694460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11D37EC-51A5-4B2E-8F87-2BCEBACB98BC}" type="datetime1">
              <a:rPr lang="en-US" smtClean="0"/>
              <a:t>1/28/2016</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5A608BC-BA03-4E3A-9FD3-7DB3DE8461F0}" type="slidenum">
              <a:rPr lang="en-GB" altLang="en-US"/>
              <a:pPr>
                <a:defRPr/>
              </a:pPr>
              <a:t>‹#›</a:t>
            </a:fld>
            <a:endParaRPr lang="en-GB" altLang="en-US"/>
          </a:p>
        </p:txBody>
      </p:sp>
    </p:spTree>
    <p:extLst>
      <p:ext uri="{BB962C8B-B14F-4D97-AF65-F5344CB8AC3E}">
        <p14:creationId xmlns:p14="http://schemas.microsoft.com/office/powerpoint/2010/main" val="122119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C95E1-63F9-4E84-9629-B8D733270253}" type="datetime1">
              <a:rPr lang="en-US" smtClean="0"/>
              <a:t>1/28/2016</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15566C7-EA65-47C7-8568-A0240DE53E30}" type="slidenum">
              <a:rPr lang="en-GB" altLang="en-US"/>
              <a:pPr>
                <a:defRPr/>
              </a:pPr>
              <a:t>‹#›</a:t>
            </a:fld>
            <a:endParaRPr lang="en-GB" altLang="en-US"/>
          </a:p>
        </p:txBody>
      </p:sp>
    </p:spTree>
    <p:extLst>
      <p:ext uri="{BB962C8B-B14F-4D97-AF65-F5344CB8AC3E}">
        <p14:creationId xmlns:p14="http://schemas.microsoft.com/office/powerpoint/2010/main" val="3851512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D31F3F-0E1E-4484-A0BB-C678A0646C35}"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1A000B-A8E8-46F3-B3DA-552F61CE1512}" type="slidenum">
              <a:rPr lang="en-GB" altLang="en-US"/>
              <a:pPr>
                <a:defRPr/>
              </a:pPr>
              <a:t>‹#›</a:t>
            </a:fld>
            <a:endParaRPr lang="en-GB" altLang="en-US"/>
          </a:p>
        </p:txBody>
      </p:sp>
    </p:spTree>
    <p:extLst>
      <p:ext uri="{BB962C8B-B14F-4D97-AF65-F5344CB8AC3E}">
        <p14:creationId xmlns:p14="http://schemas.microsoft.com/office/powerpoint/2010/main" val="3651413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B30832-510F-4C9C-86F9-362FAE623B2C}"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BE945B-0567-4787-86AD-CDD530E0F5A7}" type="slidenum">
              <a:rPr lang="en-GB" altLang="en-US"/>
              <a:pPr>
                <a:defRPr/>
              </a:pPr>
              <a:t>‹#›</a:t>
            </a:fld>
            <a:endParaRPr lang="en-GB" altLang="en-US"/>
          </a:p>
        </p:txBody>
      </p:sp>
    </p:spTree>
    <p:extLst>
      <p:ext uri="{BB962C8B-B14F-4D97-AF65-F5344CB8AC3E}">
        <p14:creationId xmlns:p14="http://schemas.microsoft.com/office/powerpoint/2010/main" val="3648802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9EAED9C-3E9E-4F80-A00D-47B180324A01}"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551C1F-314C-46F5-86B6-C0EC90C480A6}" type="slidenum">
              <a:rPr lang="en-GB" altLang="en-US"/>
              <a:pPr>
                <a:defRPr/>
              </a:pPr>
              <a:t>‹#›</a:t>
            </a:fld>
            <a:endParaRPr lang="en-GB" altLang="en-US"/>
          </a:p>
        </p:txBody>
      </p:sp>
    </p:spTree>
    <p:extLst>
      <p:ext uri="{BB962C8B-B14F-4D97-AF65-F5344CB8AC3E}">
        <p14:creationId xmlns:p14="http://schemas.microsoft.com/office/powerpoint/2010/main" val="177203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363CB12-DE62-4696-A3C0-11A576135669}"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73C45E-9137-4CAC-88C5-05A2098EA7AF}" type="slidenum">
              <a:rPr lang="en-GB" altLang="en-US"/>
              <a:pPr>
                <a:defRPr/>
              </a:pPr>
              <a:t>‹#›</a:t>
            </a:fld>
            <a:endParaRPr lang="en-GB" altLang="en-US"/>
          </a:p>
        </p:txBody>
      </p:sp>
    </p:spTree>
    <p:extLst>
      <p:ext uri="{BB962C8B-B14F-4D97-AF65-F5344CB8AC3E}">
        <p14:creationId xmlns:p14="http://schemas.microsoft.com/office/powerpoint/2010/main" val="866242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9EF5F81-8D84-4F0F-BBA0-55E7A9B3581B}"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FF8A46-0F30-4DBD-8B88-A1D38647CEAF}" type="slidenum">
              <a:rPr lang="en-GB" altLang="en-US"/>
              <a:pPr>
                <a:defRPr/>
              </a:pPr>
              <a:t>‹#›</a:t>
            </a:fld>
            <a:endParaRPr lang="en-GB" altLang="en-US"/>
          </a:p>
        </p:txBody>
      </p:sp>
    </p:spTree>
    <p:extLst>
      <p:ext uri="{BB962C8B-B14F-4D97-AF65-F5344CB8AC3E}">
        <p14:creationId xmlns:p14="http://schemas.microsoft.com/office/powerpoint/2010/main" val="62900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D301A2-41FF-42AF-9362-D25242FD3B94}"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9504B9-6CF3-4DC7-8612-FA636AA3305D}" type="slidenum">
              <a:rPr lang="en-GB" altLang="en-US"/>
              <a:pPr>
                <a:defRPr/>
              </a:pPr>
              <a:t>‹#›</a:t>
            </a:fld>
            <a:endParaRPr lang="en-GB" altLang="en-US"/>
          </a:p>
        </p:txBody>
      </p:sp>
    </p:spTree>
    <p:extLst>
      <p:ext uri="{BB962C8B-B14F-4D97-AF65-F5344CB8AC3E}">
        <p14:creationId xmlns:p14="http://schemas.microsoft.com/office/powerpoint/2010/main" val="1867309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3E44AB-4CBC-460B-845C-CACFE7213252}"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4CABB6-0C19-4AD7-AEC6-C43E762AD674}" type="slidenum">
              <a:rPr lang="en-GB" altLang="en-US"/>
              <a:pPr>
                <a:defRPr/>
              </a:pPr>
              <a:t>‹#›</a:t>
            </a:fld>
            <a:endParaRPr lang="en-GB" altLang="en-US"/>
          </a:p>
        </p:txBody>
      </p:sp>
    </p:spTree>
    <p:extLst>
      <p:ext uri="{BB962C8B-B14F-4D97-AF65-F5344CB8AC3E}">
        <p14:creationId xmlns:p14="http://schemas.microsoft.com/office/powerpoint/2010/main" val="3347738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4F9AE3C-8C0E-4D76-9138-45367476721F}"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8A28A3-1498-445F-9EB7-871411B1953A}" type="slidenum">
              <a:rPr lang="en-GB" altLang="en-US"/>
              <a:pPr>
                <a:defRPr/>
              </a:pPr>
              <a:t>‹#›</a:t>
            </a:fld>
            <a:endParaRPr lang="en-GB" altLang="en-US"/>
          </a:p>
        </p:txBody>
      </p:sp>
    </p:spTree>
    <p:extLst>
      <p:ext uri="{BB962C8B-B14F-4D97-AF65-F5344CB8AC3E}">
        <p14:creationId xmlns:p14="http://schemas.microsoft.com/office/powerpoint/2010/main" val="253688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FC463FA-3A05-442E-9E15-F457C58BE6A9}"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358047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722A39D-509C-4B60-8FF3-FD59F0204712}" type="datetime1">
              <a:rPr lang="en-US" smtClean="0"/>
              <a:t>1/28/2016</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F7E904E-14E2-473D-8351-EAB49B1D9FA3}" type="slidenum">
              <a:rPr lang="en-GB" altLang="en-US"/>
              <a:pPr>
                <a:defRPr/>
              </a:pPr>
              <a:t>‹#›</a:t>
            </a:fld>
            <a:endParaRPr lang="en-GB" altLang="en-US"/>
          </a:p>
        </p:txBody>
      </p:sp>
    </p:spTree>
    <p:extLst>
      <p:ext uri="{BB962C8B-B14F-4D97-AF65-F5344CB8AC3E}">
        <p14:creationId xmlns:p14="http://schemas.microsoft.com/office/powerpoint/2010/main" val="3235081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E276DB4-E34E-44C5-872C-59B60F90FD3C}" type="datetime1">
              <a:rPr lang="en-US" smtClean="0"/>
              <a:t>1/28/2016</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D85B9BE-879B-4D8D-B792-D07E31EA3DBE}" type="slidenum">
              <a:rPr lang="en-GB" altLang="en-US"/>
              <a:pPr>
                <a:defRPr/>
              </a:pPr>
              <a:t>‹#›</a:t>
            </a:fld>
            <a:endParaRPr lang="en-GB" altLang="en-US"/>
          </a:p>
        </p:txBody>
      </p:sp>
    </p:spTree>
    <p:extLst>
      <p:ext uri="{BB962C8B-B14F-4D97-AF65-F5344CB8AC3E}">
        <p14:creationId xmlns:p14="http://schemas.microsoft.com/office/powerpoint/2010/main" val="4085059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72EF61-F332-4AB1-B62E-587CAA1B5243}" type="datetime1">
              <a:rPr lang="en-US" smtClean="0"/>
              <a:t>1/28/2016</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F95D17D-81B9-437C-8D48-AF5249505323}" type="slidenum">
              <a:rPr lang="en-GB" altLang="en-US"/>
              <a:pPr>
                <a:defRPr/>
              </a:pPr>
              <a:t>‹#›</a:t>
            </a:fld>
            <a:endParaRPr lang="en-GB" altLang="en-US"/>
          </a:p>
        </p:txBody>
      </p:sp>
    </p:spTree>
    <p:extLst>
      <p:ext uri="{BB962C8B-B14F-4D97-AF65-F5344CB8AC3E}">
        <p14:creationId xmlns:p14="http://schemas.microsoft.com/office/powerpoint/2010/main" val="3100713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FE630A-8050-4ADF-B6BC-D3784512B0D9}"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8AF949-F768-4D39-ABEF-98F37B0B8AFE}" type="slidenum">
              <a:rPr lang="en-GB" altLang="en-US"/>
              <a:pPr>
                <a:defRPr/>
              </a:pPr>
              <a:t>‹#›</a:t>
            </a:fld>
            <a:endParaRPr lang="en-GB" altLang="en-US"/>
          </a:p>
        </p:txBody>
      </p:sp>
    </p:spTree>
    <p:extLst>
      <p:ext uri="{BB962C8B-B14F-4D97-AF65-F5344CB8AC3E}">
        <p14:creationId xmlns:p14="http://schemas.microsoft.com/office/powerpoint/2010/main" val="4072709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46C36B-3B47-4A2E-B95E-1F3506D2422C}"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5718C7-7C59-4011-8D18-948E5E09638A}" type="slidenum">
              <a:rPr lang="en-GB" altLang="en-US"/>
              <a:pPr>
                <a:defRPr/>
              </a:pPr>
              <a:t>‹#›</a:t>
            </a:fld>
            <a:endParaRPr lang="en-GB" altLang="en-US"/>
          </a:p>
        </p:txBody>
      </p:sp>
    </p:spTree>
    <p:extLst>
      <p:ext uri="{BB962C8B-B14F-4D97-AF65-F5344CB8AC3E}">
        <p14:creationId xmlns:p14="http://schemas.microsoft.com/office/powerpoint/2010/main" val="1880476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D7FD801-08DD-4696-A900-003E07A0F10F}"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3B7A-0FD7-40AF-8021-1205B1C3A6FE}" type="slidenum">
              <a:rPr lang="en-GB" altLang="en-US"/>
              <a:pPr>
                <a:defRPr/>
              </a:pPr>
              <a:t>‹#›</a:t>
            </a:fld>
            <a:endParaRPr lang="en-GB" altLang="en-US"/>
          </a:p>
        </p:txBody>
      </p:sp>
    </p:spTree>
    <p:extLst>
      <p:ext uri="{BB962C8B-B14F-4D97-AF65-F5344CB8AC3E}">
        <p14:creationId xmlns:p14="http://schemas.microsoft.com/office/powerpoint/2010/main" val="2109787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241D55-15C4-473A-96D9-1743475F5142}"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29D6B4-02B8-459C-BAAA-B04E71DD1D74}" type="slidenum">
              <a:rPr lang="en-GB" altLang="en-US"/>
              <a:pPr>
                <a:defRPr/>
              </a:pPr>
              <a:t>‹#›</a:t>
            </a:fld>
            <a:endParaRPr lang="en-GB" altLang="en-US"/>
          </a:p>
        </p:txBody>
      </p:sp>
    </p:spTree>
    <p:extLst>
      <p:ext uri="{BB962C8B-B14F-4D97-AF65-F5344CB8AC3E}">
        <p14:creationId xmlns:p14="http://schemas.microsoft.com/office/powerpoint/2010/main" val="1922619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E4BA67-42C4-45E3-99F6-D8289414CF7D}"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E193C6-E430-4B05-B54B-140CC9927AB2}" type="slidenum">
              <a:rPr lang="en-GB" altLang="en-US"/>
              <a:pPr>
                <a:defRPr/>
              </a:pPr>
              <a:t>‹#›</a:t>
            </a:fld>
            <a:endParaRPr lang="en-GB" altLang="en-US"/>
          </a:p>
        </p:txBody>
      </p:sp>
    </p:spTree>
    <p:extLst>
      <p:ext uri="{BB962C8B-B14F-4D97-AF65-F5344CB8AC3E}">
        <p14:creationId xmlns:p14="http://schemas.microsoft.com/office/powerpoint/2010/main" val="1615240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F23EED9-2DE3-4156-83C5-745BB1E9FA98}"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1DAFDC-FBA6-4BA7-AF5F-A6883BD24D7E}" type="slidenum">
              <a:rPr lang="en-GB" altLang="en-US"/>
              <a:pPr>
                <a:defRPr/>
              </a:pPr>
              <a:t>‹#›</a:t>
            </a:fld>
            <a:endParaRPr lang="en-GB" altLang="en-US"/>
          </a:p>
        </p:txBody>
      </p:sp>
    </p:spTree>
    <p:extLst>
      <p:ext uri="{BB962C8B-B14F-4D97-AF65-F5344CB8AC3E}">
        <p14:creationId xmlns:p14="http://schemas.microsoft.com/office/powerpoint/2010/main" val="194650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F7DDA5-AA13-4B94-B6FF-A1F43B59250D}"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FC8CDE-D993-40AC-AE31-772152EB8B28}" type="slidenum">
              <a:rPr lang="en-GB" altLang="en-US"/>
              <a:pPr>
                <a:defRPr/>
              </a:pPr>
              <a:t>‹#›</a:t>
            </a:fld>
            <a:endParaRPr lang="en-GB" altLang="en-US"/>
          </a:p>
        </p:txBody>
      </p:sp>
    </p:spTree>
    <p:extLst>
      <p:ext uri="{BB962C8B-B14F-4D97-AF65-F5344CB8AC3E}">
        <p14:creationId xmlns:p14="http://schemas.microsoft.com/office/powerpoint/2010/main" val="3721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87E3A2F8-A4E7-4158-91CB-E4789C3918E7}" type="datetime1">
              <a:rPr lang="en-US" smtClean="0"/>
              <a:t>1/28/2016</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9"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3736484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351E739-BA9E-47AE-85F1-D7829BBD36FC}"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F0E28B1-270F-420C-BFBD-54E30B695C37}" type="slidenum">
              <a:rPr lang="en-GB" altLang="en-US"/>
              <a:pPr>
                <a:defRPr/>
              </a:pPr>
              <a:t>‹#›</a:t>
            </a:fld>
            <a:endParaRPr lang="en-GB" altLang="en-US"/>
          </a:p>
        </p:txBody>
      </p:sp>
    </p:spTree>
    <p:extLst>
      <p:ext uri="{BB962C8B-B14F-4D97-AF65-F5344CB8AC3E}">
        <p14:creationId xmlns:p14="http://schemas.microsoft.com/office/powerpoint/2010/main" val="3879063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8CA0BAE-B524-4F80-8069-255FA10372B3}" type="datetime1">
              <a:rPr lang="en-US" smtClean="0"/>
              <a:t>1/28/2016</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9BFD2EF-241A-4EAC-9706-477F1A9914B4}" type="slidenum">
              <a:rPr lang="en-GB" altLang="en-US"/>
              <a:pPr>
                <a:defRPr/>
              </a:pPr>
              <a:t>‹#›</a:t>
            </a:fld>
            <a:endParaRPr lang="en-GB" altLang="en-US"/>
          </a:p>
        </p:txBody>
      </p:sp>
    </p:spTree>
    <p:extLst>
      <p:ext uri="{BB962C8B-B14F-4D97-AF65-F5344CB8AC3E}">
        <p14:creationId xmlns:p14="http://schemas.microsoft.com/office/powerpoint/2010/main" val="2219089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06F43B7-9691-4EB1-8BB0-B63E894DE131}" type="datetime1">
              <a:rPr lang="en-US" smtClean="0"/>
              <a:t>1/28/2016</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6617183-2F36-4B70-A5B9-18ADF8A68359}" type="slidenum">
              <a:rPr lang="en-GB" altLang="en-US"/>
              <a:pPr>
                <a:defRPr/>
              </a:pPr>
              <a:t>‹#›</a:t>
            </a:fld>
            <a:endParaRPr lang="en-GB" altLang="en-US"/>
          </a:p>
        </p:txBody>
      </p:sp>
    </p:spTree>
    <p:extLst>
      <p:ext uri="{BB962C8B-B14F-4D97-AF65-F5344CB8AC3E}">
        <p14:creationId xmlns:p14="http://schemas.microsoft.com/office/powerpoint/2010/main" val="392367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141D3B-E7EC-4D6A-9A90-7F9C13CDC41D}" type="datetime1">
              <a:rPr lang="en-US" smtClean="0"/>
              <a:t>1/28/2016</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4D31F90-71BC-4498-86F6-CCE7EBB068F4}" type="slidenum">
              <a:rPr lang="en-GB" altLang="en-US"/>
              <a:pPr>
                <a:defRPr/>
              </a:pPr>
              <a:t>‹#›</a:t>
            </a:fld>
            <a:endParaRPr lang="en-GB" altLang="en-US"/>
          </a:p>
        </p:txBody>
      </p:sp>
    </p:spTree>
    <p:extLst>
      <p:ext uri="{BB962C8B-B14F-4D97-AF65-F5344CB8AC3E}">
        <p14:creationId xmlns:p14="http://schemas.microsoft.com/office/powerpoint/2010/main" val="2371350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EFF916-6334-4373-A11C-66BC552A5064}"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63F3F3-6DAC-4AF1-8C4D-EDBCCE11C308}" type="slidenum">
              <a:rPr lang="en-GB" altLang="en-US"/>
              <a:pPr>
                <a:defRPr/>
              </a:pPr>
              <a:t>‹#›</a:t>
            </a:fld>
            <a:endParaRPr lang="en-GB" altLang="en-US"/>
          </a:p>
        </p:txBody>
      </p:sp>
    </p:spTree>
    <p:extLst>
      <p:ext uri="{BB962C8B-B14F-4D97-AF65-F5344CB8AC3E}">
        <p14:creationId xmlns:p14="http://schemas.microsoft.com/office/powerpoint/2010/main" val="977310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113BC5-0542-430D-82F9-BB68EBA7E710}" type="datetime1">
              <a:rPr lang="en-US" smtClean="0"/>
              <a:t>1/28/2016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0927668-F4DE-426B-B68F-AE8EE623C92D}" type="slidenum">
              <a:rPr lang="en-GB" altLang="en-US"/>
              <a:pPr>
                <a:defRPr/>
              </a:pPr>
              <a:t>‹#›</a:t>
            </a:fld>
            <a:endParaRPr lang="en-GB" altLang="en-US"/>
          </a:p>
        </p:txBody>
      </p:sp>
    </p:spTree>
    <p:extLst>
      <p:ext uri="{BB962C8B-B14F-4D97-AF65-F5344CB8AC3E}">
        <p14:creationId xmlns:p14="http://schemas.microsoft.com/office/powerpoint/2010/main" val="3738987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3E7E3B2-F9F8-4E0D-9FEB-6811B9335E9B}"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CFB223-0364-4B19-A03D-E72275AF188C}" type="slidenum">
              <a:rPr lang="en-GB" altLang="en-US"/>
              <a:pPr>
                <a:defRPr/>
              </a:pPr>
              <a:t>‹#›</a:t>
            </a:fld>
            <a:endParaRPr lang="en-GB" altLang="en-US"/>
          </a:p>
        </p:txBody>
      </p:sp>
    </p:spTree>
    <p:extLst>
      <p:ext uri="{BB962C8B-B14F-4D97-AF65-F5344CB8AC3E}">
        <p14:creationId xmlns:p14="http://schemas.microsoft.com/office/powerpoint/2010/main" val="3352571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C5C4E84-3F69-4375-A408-C6CE09A3701C}" type="datetime1">
              <a:rPr lang="en-US" smtClean="0"/>
              <a:t>1/28/2016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Concepts and Issues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0C035B-A811-4A34-B33D-F8C882FAED38}" type="slidenum">
              <a:rPr lang="en-GB" altLang="en-US"/>
              <a:pPr>
                <a:defRPr/>
              </a:pPr>
              <a:t>‹#›</a:t>
            </a:fld>
            <a:endParaRPr lang="en-GB" altLang="en-US"/>
          </a:p>
        </p:txBody>
      </p:sp>
    </p:spTree>
    <p:extLst>
      <p:ext uri="{BB962C8B-B14F-4D97-AF65-F5344CB8AC3E}">
        <p14:creationId xmlns:p14="http://schemas.microsoft.com/office/powerpoint/2010/main" val="389111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2055C62-C63E-4548-83B0-350DC9DCF9AD}"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424672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63BEC1-C1B0-430B-9DB2-79E124DE2FB5}"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36169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9ABF532-D1BE-4015-BE77-D46E2D04DF60}" type="datetime1">
              <a:rPr lang="en-US" smtClean="0"/>
              <a:t>1/28/2016</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5"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019944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E1C0DC-2778-4EA8-AA36-533EDD69964C}"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3661319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A32F6D1-C86A-493D-B722-CD1B2A5F949F}"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2631952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4249F10-5869-48A0-AFD5-325AA384F0E8}"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28515150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8FF30AA-A6B1-47D3-87D6-9E31F6345609}"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4246512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955A4F-F7A3-4B6A-9389-4A89D8ED1221}"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2092440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FD6F6A-7AD7-45B3-B5CA-74C3CF405ABE}"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719951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3A9BFE-D411-40A1-9AA2-1EDB7F2243BB}"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706848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2B5C422-940C-42B5-86F6-FA4EC85D2582}"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29033011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A2A8167-B17B-44EC-8025-26947EDFA48B}"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Tree>
    <p:extLst>
      <p:ext uri="{BB962C8B-B14F-4D97-AF65-F5344CB8AC3E}">
        <p14:creationId xmlns:p14="http://schemas.microsoft.com/office/powerpoint/2010/main" val="1400423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0"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2CE44361-D280-4B7F-BDD9-BFAF4F458DF4}"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B5D1D4F1-7C39-4ED3-9EB2-B4F344B9A22E}" type="slidenum">
              <a:rPr lang="en-US" altLang="en-US"/>
              <a:pPr>
                <a:defRPr/>
              </a:pPr>
              <a:t>‹#›</a:t>
            </a:fld>
            <a:endParaRPr lang="en-US" altLang="en-US"/>
          </a:p>
        </p:txBody>
      </p:sp>
    </p:spTree>
    <p:extLst>
      <p:ext uri="{BB962C8B-B14F-4D97-AF65-F5344CB8AC3E}">
        <p14:creationId xmlns:p14="http://schemas.microsoft.com/office/powerpoint/2010/main" val="189727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721CCAE-031F-4179-BB0F-B8D379C5D2EC}" type="datetime1">
              <a:rPr lang="en-US" smtClean="0"/>
              <a:t>1/28/2016</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4"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3395613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AF60007-609B-4D37-B4F2-B17655BCBE89}"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328DBA-2449-4BB3-80C8-06EABE6D0C8C}" type="slidenum">
              <a:rPr lang="en-US" altLang="en-US"/>
              <a:pPr>
                <a:defRPr/>
              </a:pPr>
              <a:t>‹#›</a:t>
            </a:fld>
            <a:endParaRPr lang="en-US" altLang="en-US"/>
          </a:p>
        </p:txBody>
      </p:sp>
    </p:spTree>
    <p:extLst>
      <p:ext uri="{BB962C8B-B14F-4D97-AF65-F5344CB8AC3E}">
        <p14:creationId xmlns:p14="http://schemas.microsoft.com/office/powerpoint/2010/main" val="3755827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9046C6-25AF-47A0-B2EA-B5E6CA2D80D5}"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06FFE5-ED98-4A86-8138-31D307B37FAD}" type="slidenum">
              <a:rPr lang="en-US" altLang="en-US"/>
              <a:pPr>
                <a:defRPr/>
              </a:pPr>
              <a:t>‹#›</a:t>
            </a:fld>
            <a:endParaRPr lang="en-US" altLang="en-US"/>
          </a:p>
        </p:txBody>
      </p:sp>
    </p:spTree>
    <p:extLst>
      <p:ext uri="{BB962C8B-B14F-4D97-AF65-F5344CB8AC3E}">
        <p14:creationId xmlns:p14="http://schemas.microsoft.com/office/powerpoint/2010/main" val="324167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51FB19A-E363-4CDA-BE7E-F053CF8CA18D}"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ACE989-0419-4D0B-88CB-8A6C945EFC50}" type="slidenum">
              <a:rPr lang="en-US" altLang="en-US"/>
              <a:pPr>
                <a:defRPr/>
              </a:pPr>
              <a:t>‹#›</a:t>
            </a:fld>
            <a:endParaRPr lang="en-US" altLang="en-US"/>
          </a:p>
        </p:txBody>
      </p:sp>
    </p:spTree>
    <p:extLst>
      <p:ext uri="{BB962C8B-B14F-4D97-AF65-F5344CB8AC3E}">
        <p14:creationId xmlns:p14="http://schemas.microsoft.com/office/powerpoint/2010/main" val="571694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2C3BBB1-9223-4E31-A805-80AF0A9614DD}"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8FA003A-0402-49E8-A426-29D31C1D0207}" type="slidenum">
              <a:rPr lang="en-US" altLang="en-US"/>
              <a:pPr>
                <a:defRPr/>
              </a:pPr>
              <a:t>‹#›</a:t>
            </a:fld>
            <a:endParaRPr lang="en-US" altLang="en-US"/>
          </a:p>
        </p:txBody>
      </p:sp>
    </p:spTree>
    <p:extLst>
      <p:ext uri="{BB962C8B-B14F-4D97-AF65-F5344CB8AC3E}">
        <p14:creationId xmlns:p14="http://schemas.microsoft.com/office/powerpoint/2010/main" val="869940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777B805-95B3-48B7-B26E-B5C6C6D0213E}"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D4E719-8B40-4D1C-BB3E-1D850467A609}" type="slidenum">
              <a:rPr lang="en-US" altLang="en-US"/>
              <a:pPr>
                <a:defRPr/>
              </a:pPr>
              <a:t>‹#›</a:t>
            </a:fld>
            <a:endParaRPr lang="en-US" altLang="en-US"/>
          </a:p>
        </p:txBody>
      </p:sp>
    </p:spTree>
    <p:extLst>
      <p:ext uri="{BB962C8B-B14F-4D97-AF65-F5344CB8AC3E}">
        <p14:creationId xmlns:p14="http://schemas.microsoft.com/office/powerpoint/2010/main" val="1561391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52556C-7978-4EC1-8E8E-A5C4B75E8047}"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5D4295D-1933-4FEB-8EFF-E1416C89BB0B}" type="slidenum">
              <a:rPr lang="en-US" altLang="en-US"/>
              <a:pPr>
                <a:defRPr/>
              </a:pPr>
              <a:t>‹#›</a:t>
            </a:fld>
            <a:endParaRPr lang="en-US" altLang="en-US"/>
          </a:p>
        </p:txBody>
      </p:sp>
    </p:spTree>
    <p:extLst>
      <p:ext uri="{BB962C8B-B14F-4D97-AF65-F5344CB8AC3E}">
        <p14:creationId xmlns:p14="http://schemas.microsoft.com/office/powerpoint/2010/main" val="42411842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A075A7-ABA9-4858-B6C5-723E536822E4}"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D15A98-8656-4EBD-9812-EADF9BD786D8}" type="slidenum">
              <a:rPr lang="en-US" altLang="en-US"/>
              <a:pPr>
                <a:defRPr/>
              </a:pPr>
              <a:t>‹#›</a:t>
            </a:fld>
            <a:endParaRPr lang="en-US" altLang="en-US"/>
          </a:p>
        </p:txBody>
      </p:sp>
    </p:spTree>
    <p:extLst>
      <p:ext uri="{BB962C8B-B14F-4D97-AF65-F5344CB8AC3E}">
        <p14:creationId xmlns:p14="http://schemas.microsoft.com/office/powerpoint/2010/main" val="2940077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E42C44-F309-4B6A-8397-AE4CEC7409A7}"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8A5CAA3-A930-4F24-AF10-6418DAC259AE}" type="slidenum">
              <a:rPr lang="en-US" altLang="en-US"/>
              <a:pPr>
                <a:defRPr/>
              </a:pPr>
              <a:t>‹#›</a:t>
            </a:fld>
            <a:endParaRPr lang="en-US" altLang="en-US"/>
          </a:p>
        </p:txBody>
      </p:sp>
    </p:spTree>
    <p:extLst>
      <p:ext uri="{BB962C8B-B14F-4D97-AF65-F5344CB8AC3E}">
        <p14:creationId xmlns:p14="http://schemas.microsoft.com/office/powerpoint/2010/main" val="2564916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E0423BC-56F6-4E3F-83D7-98A77BAAD833}"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1AF732-B8E7-4388-B8D8-8F2F4A3F387D}" type="slidenum">
              <a:rPr lang="en-US" altLang="en-US"/>
              <a:pPr>
                <a:defRPr/>
              </a:pPr>
              <a:t>‹#›</a:t>
            </a:fld>
            <a:endParaRPr lang="en-US" altLang="en-US"/>
          </a:p>
        </p:txBody>
      </p:sp>
    </p:spTree>
    <p:extLst>
      <p:ext uri="{BB962C8B-B14F-4D97-AF65-F5344CB8AC3E}">
        <p14:creationId xmlns:p14="http://schemas.microsoft.com/office/powerpoint/2010/main" val="98603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40A1F59-196B-426F-8D63-3459B0EE833A}"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519A15-5EA3-4CAA-AE97-51FD0155CC74}" type="slidenum">
              <a:rPr lang="en-US" altLang="en-US"/>
              <a:pPr>
                <a:defRPr/>
              </a:pPr>
              <a:t>‹#›</a:t>
            </a:fld>
            <a:endParaRPr lang="en-US" altLang="en-US"/>
          </a:p>
        </p:txBody>
      </p:sp>
    </p:spTree>
    <p:extLst>
      <p:ext uri="{BB962C8B-B14F-4D97-AF65-F5344CB8AC3E}">
        <p14:creationId xmlns:p14="http://schemas.microsoft.com/office/powerpoint/2010/main" val="146706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DCD8F8-9438-4054-926D-1C9E75D7B1BF}"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28221462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9219"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A6C1E21E-B9E8-4F31-9618-B69385C05AFF}"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1E017C34-B753-4B9C-BE63-2FAED085B00F}" type="slidenum">
              <a:rPr lang="en-US" altLang="en-US"/>
              <a:pPr>
                <a:defRPr/>
              </a:pPr>
              <a:t>‹#›</a:t>
            </a:fld>
            <a:endParaRPr lang="en-US" altLang="en-US"/>
          </a:p>
        </p:txBody>
      </p:sp>
    </p:spTree>
    <p:extLst>
      <p:ext uri="{BB962C8B-B14F-4D97-AF65-F5344CB8AC3E}">
        <p14:creationId xmlns:p14="http://schemas.microsoft.com/office/powerpoint/2010/main" val="31212688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E6D3039-CAA9-47E0-8B08-46343A910491}"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B30B4F9-9B96-4D3A-8219-BAD62AF26FBC}" type="slidenum">
              <a:rPr lang="en-US" altLang="en-US"/>
              <a:pPr>
                <a:defRPr/>
              </a:pPr>
              <a:t>‹#›</a:t>
            </a:fld>
            <a:endParaRPr lang="en-US" altLang="en-US"/>
          </a:p>
        </p:txBody>
      </p:sp>
    </p:spTree>
    <p:extLst>
      <p:ext uri="{BB962C8B-B14F-4D97-AF65-F5344CB8AC3E}">
        <p14:creationId xmlns:p14="http://schemas.microsoft.com/office/powerpoint/2010/main" val="1735203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BC4396A-AC84-4732-821F-36F3F88B6617}"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478C20-49D4-418E-98F2-37B06A40524C}" type="slidenum">
              <a:rPr lang="en-US" altLang="en-US"/>
              <a:pPr>
                <a:defRPr/>
              </a:pPr>
              <a:t>‹#›</a:t>
            </a:fld>
            <a:endParaRPr lang="en-US" altLang="en-US"/>
          </a:p>
        </p:txBody>
      </p:sp>
    </p:spTree>
    <p:extLst>
      <p:ext uri="{BB962C8B-B14F-4D97-AF65-F5344CB8AC3E}">
        <p14:creationId xmlns:p14="http://schemas.microsoft.com/office/powerpoint/2010/main" val="4212930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74B04D9-3049-4BEB-97C3-34CA14B698E6}"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BFCF2B-FC41-48FB-A257-0697CC48BD3B}" type="slidenum">
              <a:rPr lang="en-US" altLang="en-US"/>
              <a:pPr>
                <a:defRPr/>
              </a:pPr>
              <a:t>‹#›</a:t>
            </a:fld>
            <a:endParaRPr lang="en-US" altLang="en-US"/>
          </a:p>
        </p:txBody>
      </p:sp>
    </p:spTree>
    <p:extLst>
      <p:ext uri="{BB962C8B-B14F-4D97-AF65-F5344CB8AC3E}">
        <p14:creationId xmlns:p14="http://schemas.microsoft.com/office/powerpoint/2010/main" val="2262547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EBB32DB-7D0B-4293-A059-AD982E1E70CE}"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62634CA-EE1A-44EF-91C0-06CA708E6DB5}" type="slidenum">
              <a:rPr lang="en-US" altLang="en-US"/>
              <a:pPr>
                <a:defRPr/>
              </a:pPr>
              <a:t>‹#›</a:t>
            </a:fld>
            <a:endParaRPr lang="en-US" altLang="en-US"/>
          </a:p>
        </p:txBody>
      </p:sp>
    </p:spTree>
    <p:extLst>
      <p:ext uri="{BB962C8B-B14F-4D97-AF65-F5344CB8AC3E}">
        <p14:creationId xmlns:p14="http://schemas.microsoft.com/office/powerpoint/2010/main" val="18925290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F07684C-D59B-462B-B841-A2F9D7DE6D82}"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33EED35-705F-4964-8E0A-4DBF56E437C0}" type="slidenum">
              <a:rPr lang="en-US" altLang="en-US"/>
              <a:pPr>
                <a:defRPr/>
              </a:pPr>
              <a:t>‹#›</a:t>
            </a:fld>
            <a:endParaRPr lang="en-US" altLang="en-US"/>
          </a:p>
        </p:txBody>
      </p:sp>
    </p:spTree>
    <p:extLst>
      <p:ext uri="{BB962C8B-B14F-4D97-AF65-F5344CB8AC3E}">
        <p14:creationId xmlns:p14="http://schemas.microsoft.com/office/powerpoint/2010/main" val="1085141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E1378B-2172-4271-B8BA-506DBEA03647}"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FE8B270-EEBA-4101-9130-70091DC64593}" type="slidenum">
              <a:rPr lang="en-US" altLang="en-US"/>
              <a:pPr>
                <a:defRPr/>
              </a:pPr>
              <a:t>‹#›</a:t>
            </a:fld>
            <a:endParaRPr lang="en-US" altLang="en-US"/>
          </a:p>
        </p:txBody>
      </p:sp>
    </p:spTree>
    <p:extLst>
      <p:ext uri="{BB962C8B-B14F-4D97-AF65-F5344CB8AC3E}">
        <p14:creationId xmlns:p14="http://schemas.microsoft.com/office/powerpoint/2010/main" val="158848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07A366-56EB-4626-8A09-7E6F62FDD86B}"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040DE7-FF9C-4771-8932-D04F2B8FA402}" type="slidenum">
              <a:rPr lang="en-US" altLang="en-US"/>
              <a:pPr>
                <a:defRPr/>
              </a:pPr>
              <a:t>‹#›</a:t>
            </a:fld>
            <a:endParaRPr lang="en-US" altLang="en-US"/>
          </a:p>
        </p:txBody>
      </p:sp>
    </p:spTree>
    <p:extLst>
      <p:ext uri="{BB962C8B-B14F-4D97-AF65-F5344CB8AC3E}">
        <p14:creationId xmlns:p14="http://schemas.microsoft.com/office/powerpoint/2010/main" val="3536764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CE672E-6713-4814-AC64-62A0B778A17F}"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5AD2DF-D217-4920-9D28-E5BBA7527621}" type="slidenum">
              <a:rPr lang="en-US" altLang="en-US"/>
              <a:pPr>
                <a:defRPr/>
              </a:pPr>
              <a:t>‹#›</a:t>
            </a:fld>
            <a:endParaRPr lang="en-US" altLang="en-US"/>
          </a:p>
        </p:txBody>
      </p:sp>
    </p:spTree>
    <p:extLst>
      <p:ext uri="{BB962C8B-B14F-4D97-AF65-F5344CB8AC3E}">
        <p14:creationId xmlns:p14="http://schemas.microsoft.com/office/powerpoint/2010/main" val="1916186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74B2A8C-5205-415A-B2DF-B06523727061}"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378BE3-7754-4E88-A1C7-81531FE3F755}" type="slidenum">
              <a:rPr lang="en-US" altLang="en-US"/>
              <a:pPr>
                <a:defRPr/>
              </a:pPr>
              <a:t>‹#›</a:t>
            </a:fld>
            <a:endParaRPr lang="en-US" altLang="en-US"/>
          </a:p>
        </p:txBody>
      </p:sp>
    </p:spTree>
    <p:extLst>
      <p:ext uri="{BB962C8B-B14F-4D97-AF65-F5344CB8AC3E}">
        <p14:creationId xmlns:p14="http://schemas.microsoft.com/office/powerpoint/2010/main" val="285043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4C897D0-D228-4392-83E9-8C7B67710231}" type="datetime1">
              <a:rPr lang="en-US" smtClean="0"/>
              <a:t>1/28/2016</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GB" smtClean="0"/>
              <a:t>Enterprise Concepts and Issues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fld id="{F684BD14-7DFE-4CE8-828B-29A1E22021EA}" type="slidenum">
              <a:rPr lang="en-US" smtClean="0"/>
              <a:t>‹#›</a:t>
            </a:fld>
            <a:endParaRPr lang="en-US"/>
          </a:p>
        </p:txBody>
      </p:sp>
    </p:spTree>
    <p:extLst>
      <p:ext uri="{BB962C8B-B14F-4D97-AF65-F5344CB8AC3E}">
        <p14:creationId xmlns:p14="http://schemas.microsoft.com/office/powerpoint/2010/main" val="32275026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BB8FD19-9442-46DE-816F-B0B2438CD5A7}"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C3A954-9804-44DB-A756-23DF3F8DD887}" type="slidenum">
              <a:rPr lang="en-US" altLang="en-US"/>
              <a:pPr>
                <a:defRPr/>
              </a:pPr>
              <a:t>‹#›</a:t>
            </a:fld>
            <a:endParaRPr lang="en-US" altLang="en-US"/>
          </a:p>
        </p:txBody>
      </p:sp>
    </p:spTree>
    <p:extLst>
      <p:ext uri="{BB962C8B-B14F-4D97-AF65-F5344CB8AC3E}">
        <p14:creationId xmlns:p14="http://schemas.microsoft.com/office/powerpoint/2010/main" val="2080206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6" name="Rectangle 2"/>
          <p:cNvSpPr>
            <a:spLocks noGrp="1" noChangeArrowheads="1"/>
          </p:cNvSpPr>
          <p:nvPr>
            <p:ph type="ctrTitle"/>
          </p:nvPr>
        </p:nvSpPr>
        <p:spPr>
          <a:xfrm>
            <a:off x="457200" y="1214440"/>
            <a:ext cx="7772400" cy="1470025"/>
          </a:xfrm>
        </p:spPr>
        <p:txBody>
          <a:bodyPr/>
          <a:lstStyle>
            <a:lvl1pPr>
              <a:defRPr/>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0B182635-A9ED-49FB-91DB-A4BF5B2C599A}" type="datetime1">
              <a:rPr lang="en-US" altLang="en-US" smtClean="0"/>
              <a:t>1/28/2016</a:t>
            </a:fld>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9F8BFE84-DEB7-4A38-A933-D65C04D7E0C7}" type="slidenum">
              <a:rPr lang="en-US" altLang="en-US"/>
              <a:pPr>
                <a:defRPr/>
              </a:pPr>
              <a:t>‹#›</a:t>
            </a:fld>
            <a:endParaRPr lang="en-US" altLang="en-US"/>
          </a:p>
        </p:txBody>
      </p:sp>
    </p:spTree>
    <p:extLst>
      <p:ext uri="{BB962C8B-B14F-4D97-AF65-F5344CB8AC3E}">
        <p14:creationId xmlns:p14="http://schemas.microsoft.com/office/powerpoint/2010/main" val="40885170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B6FAF1-47C1-435A-AAFA-73F0412DC91D}"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C01487-16D8-46CC-8C49-0EB919234670}" type="slidenum">
              <a:rPr lang="en-US" altLang="en-US"/>
              <a:pPr>
                <a:defRPr/>
              </a:pPr>
              <a:t>‹#›</a:t>
            </a:fld>
            <a:endParaRPr lang="en-US" altLang="en-US"/>
          </a:p>
        </p:txBody>
      </p:sp>
    </p:spTree>
    <p:extLst>
      <p:ext uri="{BB962C8B-B14F-4D97-AF65-F5344CB8AC3E}">
        <p14:creationId xmlns:p14="http://schemas.microsoft.com/office/powerpoint/2010/main" val="28380052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4774B3C-9B5E-4399-80FE-77DC2F37CCD3}" type="datetime1">
              <a:rPr lang="en-US" altLang="en-US" smtClean="0"/>
              <a:t>1/28/2016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438FEE-60A9-4026-8A78-D61118A52D0B}" type="slidenum">
              <a:rPr lang="en-US" altLang="en-US"/>
              <a:pPr>
                <a:defRPr/>
              </a:pPr>
              <a:t>‹#›</a:t>
            </a:fld>
            <a:endParaRPr lang="en-US" altLang="en-US"/>
          </a:p>
        </p:txBody>
      </p:sp>
    </p:spTree>
    <p:extLst>
      <p:ext uri="{BB962C8B-B14F-4D97-AF65-F5344CB8AC3E}">
        <p14:creationId xmlns:p14="http://schemas.microsoft.com/office/powerpoint/2010/main" val="22914802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1C3ED32-01CD-49FA-BB07-20ADC276C120}"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FC9473-B50A-4E31-9352-BBF975B16CAB}" type="slidenum">
              <a:rPr lang="en-US" altLang="en-US"/>
              <a:pPr>
                <a:defRPr/>
              </a:pPr>
              <a:t>‹#›</a:t>
            </a:fld>
            <a:endParaRPr lang="en-US" altLang="en-US"/>
          </a:p>
        </p:txBody>
      </p:sp>
    </p:spTree>
    <p:extLst>
      <p:ext uri="{BB962C8B-B14F-4D97-AF65-F5344CB8AC3E}">
        <p14:creationId xmlns:p14="http://schemas.microsoft.com/office/powerpoint/2010/main" val="38969609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13FF0EC-301F-4549-815F-4C2935E91D1E}" type="datetime1">
              <a:rPr lang="en-US" altLang="en-US" smtClean="0"/>
              <a:t>1/28/2016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59F5E3-7918-4657-BA1C-1CB80BAEE660}" type="slidenum">
              <a:rPr lang="en-US" altLang="en-US"/>
              <a:pPr>
                <a:defRPr/>
              </a:pPr>
              <a:t>‹#›</a:t>
            </a:fld>
            <a:endParaRPr lang="en-US" altLang="en-US"/>
          </a:p>
        </p:txBody>
      </p:sp>
    </p:spTree>
    <p:extLst>
      <p:ext uri="{BB962C8B-B14F-4D97-AF65-F5344CB8AC3E}">
        <p14:creationId xmlns:p14="http://schemas.microsoft.com/office/powerpoint/2010/main" val="649131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C9A8CB0-2647-45F5-84A6-61B7FEA3934A}" type="datetime1">
              <a:rPr lang="en-US" altLang="en-US" smtClean="0"/>
              <a:t>1/28/2016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F04575E-C839-4E99-ABC7-D344DF376D8B}" type="slidenum">
              <a:rPr lang="en-US" altLang="en-US"/>
              <a:pPr>
                <a:defRPr/>
              </a:pPr>
              <a:t>‹#›</a:t>
            </a:fld>
            <a:endParaRPr lang="en-US" altLang="en-US"/>
          </a:p>
        </p:txBody>
      </p:sp>
    </p:spTree>
    <p:extLst>
      <p:ext uri="{BB962C8B-B14F-4D97-AF65-F5344CB8AC3E}">
        <p14:creationId xmlns:p14="http://schemas.microsoft.com/office/powerpoint/2010/main" val="2464801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D4358FA-959A-4D7E-8824-5B78ADEC7504}" type="datetime1">
              <a:rPr lang="en-US" altLang="en-US" smtClean="0"/>
              <a:t>1/28/2016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3562697-069A-4B8B-A600-59078BD56C53}" type="slidenum">
              <a:rPr lang="en-US" altLang="en-US"/>
              <a:pPr>
                <a:defRPr/>
              </a:pPr>
              <a:t>‹#›</a:t>
            </a:fld>
            <a:endParaRPr lang="en-US" altLang="en-US"/>
          </a:p>
        </p:txBody>
      </p:sp>
    </p:spTree>
    <p:extLst>
      <p:ext uri="{BB962C8B-B14F-4D97-AF65-F5344CB8AC3E}">
        <p14:creationId xmlns:p14="http://schemas.microsoft.com/office/powerpoint/2010/main" val="2937484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41BA45-2E99-47EB-9043-09DDDE1C504C}"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C8CDC1-0921-406E-99B9-AA744F4B3079}" type="slidenum">
              <a:rPr lang="en-US" altLang="en-US"/>
              <a:pPr>
                <a:defRPr/>
              </a:pPr>
              <a:t>‹#›</a:t>
            </a:fld>
            <a:endParaRPr lang="en-US" altLang="en-US"/>
          </a:p>
        </p:txBody>
      </p:sp>
    </p:spTree>
    <p:extLst>
      <p:ext uri="{BB962C8B-B14F-4D97-AF65-F5344CB8AC3E}">
        <p14:creationId xmlns:p14="http://schemas.microsoft.com/office/powerpoint/2010/main" val="839732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6C90AA-5515-4A9C-8312-C43874B34DA3}" type="datetime1">
              <a:rPr lang="en-US" altLang="en-US" smtClean="0"/>
              <a:t>1/28/2016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Enterprise Concepts and Issues  © Goodfellow Publishers 2016</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84367E-BC15-4851-AB9E-E10CC7E4B13C}" type="slidenum">
              <a:rPr lang="en-US" altLang="en-US"/>
              <a:pPr>
                <a:defRPr/>
              </a:pPr>
              <a:t>‹#›</a:t>
            </a:fld>
            <a:endParaRPr lang="en-US" altLang="en-US"/>
          </a:p>
        </p:txBody>
      </p:sp>
    </p:spTree>
    <p:extLst>
      <p:ext uri="{BB962C8B-B14F-4D97-AF65-F5344CB8AC3E}">
        <p14:creationId xmlns:p14="http://schemas.microsoft.com/office/powerpoint/2010/main" val="5319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l="83000" t="-3000" r="-1000" b="8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lvl1pPr>
          </a:lstStyle>
          <a:p>
            <a:fld id="{98A132AB-833B-4574-83CF-35FFCE2E9322}" type="datetime1">
              <a:rPr lang="en-US" smtClean="0"/>
              <a:t>1/28/2016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lvl1pPr>
          </a:lstStyle>
          <a:p>
            <a:r>
              <a:rPr lang="en-GB" smtClean="0"/>
              <a:t>Enterprise Concepts and Issues  © Goodfellow Publishers 2016</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lvl1pPr>
          </a:lstStyle>
          <a:p>
            <a:fld id="{F684BD14-7DFE-4CE8-828B-29A1E22021EA}" type="slidenum">
              <a:rPr lang="en-US" smtClean="0"/>
              <a:t>‹#›</a:t>
            </a:fld>
            <a:endParaRPr lang="en-US"/>
          </a:p>
        </p:txBody>
      </p:sp>
      <p:sp>
        <p:nvSpPr>
          <p:cNvPr id="2055"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lvl1pPr>
          </a:lstStyle>
          <a:p>
            <a:pPr>
              <a:defRPr/>
            </a:pPr>
            <a:fld id="{B590083A-C30F-456B-A7BB-01EDA7B4D8CD}" type="datetime1">
              <a:rPr lang="en-US" altLang="en-US" smtClean="0"/>
              <a:t>1/28/2016</a:t>
            </a:fld>
            <a:endParaRPr lang="en-US" alt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lvl1pPr>
          </a:lstStyle>
          <a:p>
            <a:pPr>
              <a:defRPr/>
            </a:pPr>
            <a:r>
              <a:rPr lang="en-GB" altLang="en-US" smtClean="0"/>
              <a:t>Enterprise Concepts and Issues  © Goodfellow Publishers 2016</a:t>
            </a:r>
            <a:endParaRPr lang="en-US" alt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lvl1pPr>
          </a:lstStyle>
          <a:p>
            <a:pPr>
              <a:defRPr/>
            </a:pPr>
            <a:fld id="{F262D350-F7AA-43E9-83A0-07F7DAAD13A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defRPr>
            </a:lvl1pPr>
          </a:lstStyle>
          <a:p>
            <a:pPr>
              <a:defRPr/>
            </a:pPr>
            <a:fld id="{38D7D8A1-56EF-4443-BED8-F1276088A8DA}" type="datetime1">
              <a:rPr lang="en-US" altLang="en-US" smtClean="0"/>
              <a:t>1/28/2016</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defRPr>
            </a:lvl1pPr>
          </a:lstStyle>
          <a:p>
            <a:pPr>
              <a:defRPr/>
            </a:pPr>
            <a:r>
              <a:rPr lang="en-GB" altLang="en-US" smtClean="0"/>
              <a:t>Enterprise Concepts and Issues  © Goodfellow Publishers 2016</a:t>
            </a: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F8BB4A51-04F5-4726-843E-F0E29F4C744F}" type="slidenum">
              <a:rPr lang="en-US" altLang="en-US"/>
              <a:pPr>
                <a:defRPr/>
              </a:pPr>
              <a:t>‹#›</a:t>
            </a:fld>
            <a:endParaRPr lang="en-US" altLang="en-US"/>
          </a:p>
        </p:txBody>
      </p:sp>
      <p:sp>
        <p:nvSpPr>
          <p:cNvPr id="7175"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solidFill>
                  <a:srgbClr val="000000"/>
                </a:solidFill>
              </a:defRPr>
            </a:lvl1pPr>
          </a:lstStyle>
          <a:p>
            <a:pPr>
              <a:defRPr/>
            </a:pPr>
            <a:fld id="{F282C200-12BD-43A7-B191-0B1F10D872C2}" type="datetime1">
              <a:rPr lang="en-US" altLang="en-US" smtClean="0"/>
              <a:t>1/28/2016</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solidFill>
                  <a:srgbClr val="000000"/>
                </a:solidFill>
              </a:defRPr>
            </a:lvl1pPr>
          </a:lstStyle>
          <a:p>
            <a:pPr>
              <a:defRPr/>
            </a:pPr>
            <a:r>
              <a:rPr lang="en-GB" altLang="en-US" smtClean="0"/>
              <a:t>Enterprise Concepts and Issues  © Goodfellow Publishers 2016</a:t>
            </a: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solidFill>
                  <a:srgbClr val="000000"/>
                </a:solidFill>
              </a:defRPr>
            </a:lvl1pPr>
          </a:lstStyle>
          <a:p>
            <a:pPr>
              <a:defRPr/>
            </a:pPr>
            <a:fld id="{9483F8B0-E879-49AF-9410-4B93554F034F}" type="slidenum">
              <a:rPr lang="en-US" altLang="en-US"/>
              <a:pPr>
                <a:defRPr/>
              </a:pPr>
              <a:t>‹#›</a:t>
            </a:fld>
            <a:endParaRPr lang="en-US" altLang="en-US"/>
          </a:p>
        </p:txBody>
      </p:sp>
      <p:sp>
        <p:nvSpPr>
          <p:cNvPr id="8199"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l="83000" t="-3000" r="-1000" b="8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ea typeface="+mn-ea"/>
                <a:cs typeface="+mn-cs"/>
              </a:defRPr>
            </a:lvl1pPr>
          </a:lstStyle>
          <a:p>
            <a:fld id="{282D76DC-5136-471B-B391-EA9F30F79858}" type="datetime1">
              <a:rPr lang="en-US" smtClean="0"/>
              <a:t>1/28/2016</a:t>
            </a:fld>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ea typeface="+mn-ea"/>
                <a:cs typeface="+mn-cs"/>
              </a:defRPr>
            </a:lvl1pPr>
          </a:lstStyle>
          <a:p>
            <a:r>
              <a:rPr lang="en-GB" smtClean="0"/>
              <a:t>Enterprise Concepts and Issues  © Goodfellow Publishers 2016</a:t>
            </a: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fld id="{F684BD14-7DFE-4CE8-828B-29A1E22021EA}" type="slidenum">
              <a:rPr lang="en-US" smtClean="0"/>
              <a:t>‹#›</a:t>
            </a:fld>
            <a:endParaRPr lang="en-US"/>
          </a:p>
        </p:txBody>
      </p:sp>
      <p:sp>
        <p:nvSpPr>
          <p:cNvPr id="1031"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l" rtl="0" eaLnBrk="1" fontAlgn="base" hangingPunct="1">
        <a:lnSpc>
          <a:spcPct val="85000"/>
        </a:lnSpc>
        <a:spcBef>
          <a:spcPct val="0"/>
        </a:spcBef>
        <a:spcAft>
          <a:spcPct val="0"/>
        </a:spcAft>
        <a:defRPr sz="3600">
          <a:solidFill>
            <a:schemeClr val="bg2"/>
          </a:solidFill>
          <a:latin typeface="+mj-lt"/>
          <a:ea typeface="MS PGothic" pitchFamily="34" charset="-128"/>
          <a:cs typeface="ＭＳ Ｐゴシック" charset="0"/>
        </a:defRPr>
      </a:lvl1pPr>
      <a:lvl2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2pPr>
      <a:lvl3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3pPr>
      <a:lvl4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4pPr>
      <a:lvl5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ea typeface="MS PGothic" pitchFamily="34" charset="-128"/>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ea typeface="MS PGothic" pitchFamily="34" charset="-128"/>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ea typeface="MS PGothic" pitchFamily="34" charset="-128"/>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ea typeface="MS PGothic" pitchFamily="34" charset="-128"/>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4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ea typeface="+mn-ea"/>
                <a:cs typeface="+mn-cs"/>
              </a:defRPr>
            </a:lvl1pPr>
          </a:lstStyle>
          <a:p>
            <a:pPr>
              <a:defRPr/>
            </a:pPr>
            <a:fld id="{877CD7D1-3E0A-46FF-8F55-677CB5F89E6F}" type="datetime1">
              <a:rPr lang="en-US" smtClean="0"/>
              <a:t>1/28/2016</a:t>
            </a:fld>
            <a:endParaRPr lang="en-GB"/>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ea typeface="+mn-ea"/>
                <a:cs typeface="+mn-cs"/>
              </a:defRPr>
            </a:lvl1pPr>
          </a:lstStyle>
          <a:p>
            <a:pPr>
              <a:defRPr/>
            </a:pPr>
            <a:r>
              <a:rPr lang="en-GB" smtClean="0"/>
              <a:t>Enterprise Concepts and Issues  © Goodfellow Publishers 2016</a:t>
            </a:r>
            <a:endParaRPr lang="en-GB"/>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fld id="{08952480-C62E-49BD-9EA3-541E9D583CA8}" type="slidenum">
              <a:rPr lang="en-GB" altLang="en-US"/>
              <a:pPr>
                <a:defRPr/>
              </a:pPr>
              <a:t>‹#›</a:t>
            </a:fld>
            <a:endParaRPr lang="en-GB" altLang="en-US"/>
          </a:p>
        </p:txBody>
      </p:sp>
      <p:sp>
        <p:nvSpPr>
          <p:cNvPr id="2055"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rtl="0" eaLnBrk="1" fontAlgn="base" hangingPunct="1">
        <a:lnSpc>
          <a:spcPct val="85000"/>
        </a:lnSpc>
        <a:spcBef>
          <a:spcPct val="0"/>
        </a:spcBef>
        <a:spcAft>
          <a:spcPct val="0"/>
        </a:spcAft>
        <a:defRPr sz="3600">
          <a:solidFill>
            <a:schemeClr val="bg2"/>
          </a:solidFill>
          <a:latin typeface="+mj-lt"/>
          <a:ea typeface="MS PGothic" pitchFamily="34" charset="-128"/>
          <a:cs typeface="ＭＳ Ｐゴシック" charset="0"/>
        </a:defRPr>
      </a:lvl1pPr>
      <a:lvl2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2pPr>
      <a:lvl3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3pPr>
      <a:lvl4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4pPr>
      <a:lvl5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ea typeface="MS PGothic" pitchFamily="34" charset="-128"/>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ea typeface="MS PGothic" pitchFamily="34" charset="-128"/>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ea typeface="MS PGothic" pitchFamily="34" charset="-128"/>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ea typeface="MS PGothic" pitchFamily="34" charset="-128"/>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ea typeface="+mn-ea"/>
                <a:cs typeface="+mn-cs"/>
              </a:defRPr>
            </a:lvl1pPr>
          </a:lstStyle>
          <a:p>
            <a:pPr>
              <a:defRPr/>
            </a:pPr>
            <a:fld id="{401B4849-65F1-43FC-BD22-5402D29A2324}" type="datetime1">
              <a:rPr lang="en-US" smtClean="0"/>
              <a:t>1/28/2016</a:t>
            </a:fld>
            <a:endParaRPr lang="en-GB"/>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ea typeface="+mn-ea"/>
                <a:cs typeface="+mn-cs"/>
              </a:defRPr>
            </a:lvl1pPr>
          </a:lstStyle>
          <a:p>
            <a:pPr>
              <a:defRPr/>
            </a:pPr>
            <a:r>
              <a:rPr lang="en-GB" smtClean="0"/>
              <a:t>Enterprise Concepts and Issues  © Goodfellow Publishers 2016</a:t>
            </a:r>
            <a:endParaRPr lang="en-GB"/>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fld id="{12589C5D-106F-49BD-A68F-D60AF7C00E20}" type="slidenum">
              <a:rPr lang="en-GB" altLang="en-US"/>
              <a:pPr>
                <a:defRPr/>
              </a:pPr>
              <a:t>‹#›</a:t>
            </a:fld>
            <a:endParaRPr lang="en-GB" altLang="en-US"/>
          </a:p>
        </p:txBody>
      </p:sp>
      <p:sp>
        <p:nvSpPr>
          <p:cNvPr id="3079"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rtl="0" eaLnBrk="1" fontAlgn="base" hangingPunct="1">
        <a:lnSpc>
          <a:spcPct val="85000"/>
        </a:lnSpc>
        <a:spcBef>
          <a:spcPct val="0"/>
        </a:spcBef>
        <a:spcAft>
          <a:spcPct val="0"/>
        </a:spcAft>
        <a:defRPr sz="3600">
          <a:solidFill>
            <a:schemeClr val="bg2"/>
          </a:solidFill>
          <a:latin typeface="+mj-lt"/>
          <a:ea typeface="MS PGothic" pitchFamily="34" charset="-128"/>
          <a:cs typeface="ＭＳ Ｐゴシック" charset="0"/>
        </a:defRPr>
      </a:lvl1pPr>
      <a:lvl2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2pPr>
      <a:lvl3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3pPr>
      <a:lvl4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4pPr>
      <a:lvl5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ea typeface="MS PGothic" pitchFamily="34" charset="-128"/>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ea typeface="MS PGothic" pitchFamily="34" charset="-128"/>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ea typeface="MS PGothic" pitchFamily="34" charset="-128"/>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ea typeface="MS PGothic" pitchFamily="34" charset="-128"/>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15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ea typeface="+mn-ea"/>
                <a:cs typeface="+mn-cs"/>
              </a:defRPr>
            </a:lvl1pPr>
          </a:lstStyle>
          <a:p>
            <a:pPr>
              <a:defRPr/>
            </a:pPr>
            <a:fld id="{DFE487F4-1C7B-4EFF-9217-1E170D47BCE1}" type="datetime1">
              <a:rPr lang="en-US" smtClean="0"/>
              <a:t>1/28/2016</a:t>
            </a:fld>
            <a:endParaRPr lang="en-GB"/>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ea typeface="+mn-ea"/>
                <a:cs typeface="+mn-cs"/>
              </a:defRPr>
            </a:lvl1pPr>
          </a:lstStyle>
          <a:p>
            <a:pPr>
              <a:defRPr/>
            </a:pPr>
            <a:r>
              <a:rPr lang="en-GB" smtClean="0"/>
              <a:t>Enterprise Concepts and Issues  © Goodfellow Publishers 2016</a:t>
            </a:r>
            <a:endParaRPr lang="en-GB"/>
          </a:p>
        </p:txBody>
      </p:sp>
      <p:sp>
        <p:nvSpPr>
          <p:cNvPr id="215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fld id="{CE0CDBF0-BF2C-447B-9CFF-7C4AF479D5F1}" type="slidenum">
              <a:rPr lang="en-GB" altLang="en-US"/>
              <a:pPr>
                <a:defRPr/>
              </a:pPr>
              <a:t>‹#›</a:t>
            </a:fld>
            <a:endParaRPr lang="en-GB" altLang="en-US"/>
          </a:p>
        </p:txBody>
      </p:sp>
      <p:sp>
        <p:nvSpPr>
          <p:cNvPr id="4103" name="Line 7"/>
          <p:cNvSpPr>
            <a:spLocks noChangeShapeType="1"/>
          </p:cNvSpPr>
          <p:nvPr/>
        </p:nvSpPr>
        <p:spPr bwMode="auto">
          <a:xfrm>
            <a:off x="685800" y="1828800"/>
            <a:ext cx="594201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Arial" charset="0"/>
            </a:endParaRPr>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rtl="0" eaLnBrk="1" fontAlgn="base" hangingPunct="1">
        <a:lnSpc>
          <a:spcPct val="85000"/>
        </a:lnSpc>
        <a:spcBef>
          <a:spcPct val="0"/>
        </a:spcBef>
        <a:spcAft>
          <a:spcPct val="0"/>
        </a:spcAft>
        <a:defRPr sz="3600">
          <a:solidFill>
            <a:schemeClr val="bg2"/>
          </a:solidFill>
          <a:latin typeface="+mj-lt"/>
          <a:ea typeface="MS PGothic" pitchFamily="34" charset="-128"/>
          <a:cs typeface="ＭＳ Ｐゴシック" charset="0"/>
        </a:defRPr>
      </a:lvl1pPr>
      <a:lvl2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2pPr>
      <a:lvl3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3pPr>
      <a:lvl4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4pPr>
      <a:lvl5pPr algn="l" rtl="0" eaLnBrk="1" fontAlgn="base" hangingPunct="1">
        <a:lnSpc>
          <a:spcPct val="85000"/>
        </a:lnSpc>
        <a:spcBef>
          <a:spcPct val="0"/>
        </a:spcBef>
        <a:spcAft>
          <a:spcPct val="0"/>
        </a:spcAft>
        <a:defRPr sz="3600">
          <a:solidFill>
            <a:schemeClr val="bg2"/>
          </a:solidFill>
          <a:latin typeface="Arial" charset="0"/>
          <a:ea typeface="MS PGothic" pitchFamily="34" charset="-128"/>
          <a:cs typeface="ＭＳ Ｐゴシック"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bg2"/>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Wingdings" pitchFamily="2" charset="2"/>
        <a:buChar char=""/>
        <a:defRPr sz="2400">
          <a:solidFill>
            <a:schemeClr val="bg2"/>
          </a:solidFill>
          <a:latin typeface="+mn-lt"/>
          <a:ea typeface="MS PGothic" pitchFamily="34" charset="-128"/>
        </a:defRPr>
      </a:lvl2pPr>
      <a:lvl3pPr marL="1143000" indent="-228600" algn="l" rtl="0" eaLnBrk="1" fontAlgn="base" hangingPunct="1">
        <a:spcBef>
          <a:spcPct val="20000"/>
        </a:spcBef>
        <a:spcAft>
          <a:spcPct val="0"/>
        </a:spcAft>
        <a:buFont typeface="Wingdings" pitchFamily="2" charset="2"/>
        <a:buChar char=""/>
        <a:defRPr sz="2000">
          <a:solidFill>
            <a:schemeClr val="bg2"/>
          </a:solidFill>
          <a:latin typeface="+mn-lt"/>
          <a:ea typeface="MS PGothic" pitchFamily="34" charset="-128"/>
        </a:defRPr>
      </a:lvl3pPr>
      <a:lvl4pPr marL="1600200" indent="-228600" algn="l" rtl="0" eaLnBrk="1" fontAlgn="base" hangingPunct="1">
        <a:spcBef>
          <a:spcPct val="20000"/>
        </a:spcBef>
        <a:spcAft>
          <a:spcPct val="0"/>
        </a:spcAft>
        <a:buFont typeface="Wingdings" pitchFamily="2" charset="2"/>
        <a:buChar char=""/>
        <a:defRPr>
          <a:solidFill>
            <a:schemeClr val="bg2"/>
          </a:solidFill>
          <a:latin typeface="+mn-lt"/>
          <a:ea typeface="MS PGothic" pitchFamily="34" charset="-128"/>
        </a:defRPr>
      </a:lvl4pPr>
      <a:lvl5pPr marL="2057400" indent="-228600" algn="l" rtl="0" eaLnBrk="1" fontAlgn="base" hangingPunct="1">
        <a:spcBef>
          <a:spcPct val="20000"/>
        </a:spcBef>
        <a:spcAft>
          <a:spcPct val="0"/>
        </a:spcAft>
        <a:buFont typeface="Wingdings" pitchFamily="2" charset="2"/>
        <a:buChar char=""/>
        <a:defRPr sz="1600">
          <a:solidFill>
            <a:schemeClr val="bg2"/>
          </a:solidFill>
          <a:latin typeface="+mn-lt"/>
          <a:ea typeface="MS PGothic" pitchFamily="34" charset="-128"/>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20000"/>
              </a:spcBef>
              <a:buFontTx/>
              <a:buChar char="•"/>
              <a:defRPr sz="1400" smtClean="0"/>
            </a:lvl1pPr>
          </a:lstStyle>
          <a:p>
            <a:pPr>
              <a:defRPr/>
            </a:pPr>
            <a:fld id="{7FE82BBC-CF29-4B76-8A1E-6FC44D627F82}" type="datetime1">
              <a:rPr lang="en-US" altLang="en-US" smtClean="0"/>
              <a:t>1/28/2016</a:t>
            </a:fld>
            <a:endParaRPr lang="en-US" alt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20000"/>
              </a:spcBef>
              <a:buFontTx/>
              <a:buChar char="•"/>
              <a:defRPr sz="1400" smtClean="0"/>
            </a:lvl1pPr>
          </a:lstStyle>
          <a:p>
            <a:pPr>
              <a:defRPr/>
            </a:pPr>
            <a:r>
              <a:rPr lang="en-GB" altLang="en-US" smtClean="0"/>
              <a:t>Enterprise Concepts and Issues  © Goodfellow Publishers 2016</a:t>
            </a:r>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lvl1pPr>
          </a:lstStyle>
          <a:p>
            <a:pPr>
              <a:defRPr/>
            </a:pPr>
            <a:fld id="{E109F96D-AD14-4F4E-95EC-435E44B90546}" type="datetime1">
              <a:rPr lang="en-US" altLang="en-US" smtClean="0"/>
              <a:t>1/28/2016</a:t>
            </a:fld>
            <a:endParaRPr lang="en-US"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lvl1pPr>
          </a:lstStyle>
          <a:p>
            <a:pPr>
              <a:defRPr/>
            </a:pPr>
            <a:r>
              <a:rPr lang="en-GB" altLang="en-US" smtClean="0"/>
              <a:t>Enterprise Concepts and Issues  © Goodfellow Publishers 2016</a:t>
            </a:r>
            <a:endParaRPr lang="en-US" alt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lvl1pPr>
          </a:lstStyle>
          <a:p>
            <a:pPr>
              <a:defRPr/>
            </a:pPr>
            <a:fld id="{9D651719-5B79-405F-B09F-0D34A57BEA47}" type="slidenum">
              <a:rPr lang="en-US" altLang="en-US"/>
              <a:pPr>
                <a:defRPr/>
              </a:pPr>
              <a:t>‹#›</a:t>
            </a:fld>
            <a:endParaRPr lang="en-US" altLang="en-US"/>
          </a:p>
        </p:txBody>
      </p:sp>
      <p:sp>
        <p:nvSpPr>
          <p:cNvPr id="3079"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lvl1pPr>
          </a:lstStyle>
          <a:p>
            <a:pPr>
              <a:defRPr/>
            </a:pPr>
            <a:fld id="{199B3C29-0EF8-49B0-A72C-5A211B6E3365}" type="datetime1">
              <a:rPr lang="en-US" altLang="en-US" smtClean="0"/>
              <a:t>1/28/2016</a:t>
            </a:fld>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lvl1pPr>
          </a:lstStyle>
          <a:p>
            <a:pPr>
              <a:defRPr/>
            </a:pPr>
            <a:r>
              <a:rPr lang="en-GB" altLang="en-US" smtClean="0"/>
              <a:t>Enterprise Concepts and Issues  © Goodfellow Publishers 2016</a:t>
            </a:r>
            <a:endParaRPr lang="en-US"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lvl1pPr>
          </a:lstStyle>
          <a:p>
            <a:pPr>
              <a:defRPr/>
            </a:pPr>
            <a:fld id="{9065E8BF-256A-4E46-9B69-75705865FF0E}" type="slidenum">
              <a:rPr lang="en-US" altLang="en-US"/>
              <a:pPr>
                <a:defRPr/>
              </a:pPr>
              <a:t>‹#›</a:t>
            </a:fld>
            <a:endParaRPr lang="en-US" altLang="en-US"/>
          </a:p>
        </p:txBody>
      </p:sp>
      <p:sp>
        <p:nvSpPr>
          <p:cNvPr id="4103"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83000" t="-3000" r="-1000" b="80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smtClean="0"/>
            </a:lvl1pPr>
          </a:lstStyle>
          <a:p>
            <a:pPr>
              <a:defRPr/>
            </a:pPr>
            <a:fld id="{3D7FEE5F-9310-4867-82B7-B78E106D9CEF}" type="datetime1">
              <a:rPr lang="en-US" altLang="en-US" smtClean="0"/>
              <a:t>1/28/2016</a:t>
            </a:fld>
            <a:endParaRPr lang="en-US" alt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smtClean="0"/>
            </a:lvl1pPr>
          </a:lstStyle>
          <a:p>
            <a:pPr>
              <a:defRPr/>
            </a:pPr>
            <a:r>
              <a:rPr lang="en-GB" altLang="en-US" smtClean="0"/>
              <a:t>Enterprise Concepts and Issues  © Goodfellow Publishers 2016</a:t>
            </a:r>
            <a:endParaRPr lang="en-US" alt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smtClean="0"/>
            </a:lvl1pPr>
          </a:lstStyle>
          <a:p>
            <a:pPr>
              <a:defRPr/>
            </a:pPr>
            <a:fld id="{80A096B4-8BA8-49F1-B0C2-97AA04668FCD}" type="slidenum">
              <a:rPr lang="en-US" altLang="en-US"/>
              <a:pPr>
                <a:defRPr/>
              </a:pPr>
              <a:t>‹#›</a:t>
            </a:fld>
            <a:endParaRPr lang="en-US" altLang="en-US"/>
          </a:p>
        </p:txBody>
      </p:sp>
      <p:sp>
        <p:nvSpPr>
          <p:cNvPr id="5127" name="Line 7"/>
          <p:cNvSpPr>
            <a:spLocks noChangeShapeType="1"/>
          </p:cNvSpPr>
          <p:nvPr/>
        </p:nvSpPr>
        <p:spPr bwMode="auto">
          <a:xfrm>
            <a:off x="495300" y="1447800"/>
            <a:ext cx="815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pple.com/startpag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65893" y="2455069"/>
            <a:ext cx="859631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ctr" eaLnBrk="1" hangingPunct="1">
              <a:spcBef>
                <a:spcPct val="0"/>
              </a:spcBef>
              <a:buFontTx/>
              <a:buNone/>
            </a:pPr>
            <a:r>
              <a:rPr lang="en-GB" altLang="en-US" sz="4000" b="1" dirty="0" smtClean="0">
                <a:latin typeface="+mn-lt"/>
              </a:rPr>
              <a:t>Entrepreneurial Leadership</a:t>
            </a:r>
            <a:endParaRPr lang="en-GB" altLang="en-US" sz="4000" b="1" dirty="0">
              <a:latin typeface="+mn-lt"/>
            </a:endParaRPr>
          </a:p>
          <a:p>
            <a:pPr algn="ctr" eaLnBrk="1" hangingPunct="1">
              <a:spcBef>
                <a:spcPct val="0"/>
              </a:spcBef>
              <a:buFontTx/>
              <a:buNone/>
            </a:pPr>
            <a:endParaRPr lang="en-GB" altLang="en-US" sz="4000" b="1" dirty="0">
              <a:latin typeface="+mn-lt"/>
            </a:endParaRPr>
          </a:p>
          <a:p>
            <a:pPr algn="ctr" eaLnBrk="1" hangingPunct="1">
              <a:spcBef>
                <a:spcPct val="0"/>
              </a:spcBef>
              <a:buFontTx/>
              <a:buNone/>
            </a:pPr>
            <a:endParaRPr lang="en-GB" altLang="en-US" sz="4000" b="1" dirty="0">
              <a:latin typeface="+mn-lt"/>
            </a:endParaRPr>
          </a:p>
          <a:p>
            <a:pPr algn="ctr" eaLnBrk="1" hangingPunct="1">
              <a:spcBef>
                <a:spcPct val="0"/>
              </a:spcBef>
              <a:buFontTx/>
              <a:buNone/>
            </a:pPr>
            <a:endParaRPr lang="en-GB" altLang="en-US" sz="4000" b="1" dirty="0">
              <a:latin typeface="+mn-lt"/>
            </a:endParaRPr>
          </a:p>
          <a:p>
            <a:pPr algn="ctr" eaLnBrk="1" hangingPunct="1">
              <a:spcBef>
                <a:spcPct val="0"/>
              </a:spcBef>
              <a:buFontTx/>
              <a:buNone/>
            </a:pPr>
            <a:endParaRPr lang="en-US" altLang="en-US" sz="4000" b="1" dirty="0">
              <a:latin typeface="+mn-lt"/>
            </a:endParaRPr>
          </a:p>
        </p:txBody>
      </p:sp>
      <p:sp>
        <p:nvSpPr>
          <p:cNvPr id="6" name="TextBox 4"/>
          <p:cNvSpPr txBox="1">
            <a:spLocks noChangeArrowheads="1"/>
          </p:cNvSpPr>
          <p:nvPr/>
        </p:nvSpPr>
        <p:spPr bwMode="auto">
          <a:xfrm>
            <a:off x="7033418" y="1232694"/>
            <a:ext cx="1944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eaLnBrk="1" hangingPunct="1">
              <a:spcBef>
                <a:spcPct val="20000"/>
              </a:spcBef>
              <a:buFontTx/>
              <a:buNone/>
            </a:pPr>
            <a:r>
              <a:rPr lang="en-GB" altLang="en-US" sz="2800" b="1" dirty="0">
                <a:latin typeface="+mn-lt"/>
              </a:rPr>
              <a:t>C18TP</a:t>
            </a:r>
            <a:endParaRPr lang="en-MY" altLang="en-US" sz="2800" b="1" dirty="0">
              <a:latin typeface="+mn-lt"/>
            </a:endParaRPr>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51299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Exercise</a:t>
            </a:r>
            <a:endParaRPr lang="en-US" dirty="0"/>
          </a:p>
        </p:txBody>
      </p:sp>
      <p:sp>
        <p:nvSpPr>
          <p:cNvPr id="6" name="Content Placeholder 5"/>
          <p:cNvSpPr>
            <a:spLocks noGrp="1"/>
          </p:cNvSpPr>
          <p:nvPr>
            <p:ph idx="1"/>
          </p:nvPr>
        </p:nvSpPr>
        <p:spPr/>
        <p:txBody>
          <a:bodyPr/>
          <a:lstStyle/>
          <a:p>
            <a:r>
              <a:rPr lang="en-US" dirty="0" smtClean="0"/>
              <a:t>Read </a:t>
            </a:r>
            <a:r>
              <a:rPr lang="en-US" dirty="0"/>
              <a:t>the case </a:t>
            </a:r>
            <a:r>
              <a:rPr lang="en-US" dirty="0" smtClean="0"/>
              <a:t>in the chapter </a:t>
            </a:r>
            <a:r>
              <a:rPr lang="en-US" dirty="0"/>
              <a:t>and answer questions</a:t>
            </a:r>
            <a:r>
              <a:rPr lang="en-US" dirty="0" smtClean="0"/>
              <a:t>.</a:t>
            </a:r>
          </a:p>
          <a:p>
            <a:pPr marL="514350" indent="-514350">
              <a:buFont typeface="+mj-lt"/>
              <a:buAutoNum type="arabicPeriod"/>
            </a:pPr>
            <a:r>
              <a:rPr lang="en-US" dirty="0" smtClean="0"/>
              <a:t>Do </a:t>
            </a:r>
            <a:r>
              <a:rPr lang="en-US" dirty="0"/>
              <a:t>you think Chris has made the right choice, if so, why? </a:t>
            </a:r>
          </a:p>
          <a:p>
            <a:pPr marL="514350" indent="-514350">
              <a:buFont typeface="+mj-lt"/>
              <a:buAutoNum type="arabicPeriod"/>
            </a:pPr>
            <a:r>
              <a:rPr lang="en-US" dirty="0" smtClean="0"/>
              <a:t>What </a:t>
            </a:r>
            <a:r>
              <a:rPr lang="en-US" dirty="0"/>
              <a:t>are the main drawbacks of using this style and how could this effect the project as a whole?</a:t>
            </a:r>
          </a:p>
          <a:p>
            <a:endParaRPr lang="en-US" dirty="0"/>
          </a:p>
          <a:p>
            <a:endParaRPr lang="en-US"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6372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rPr>
              <a:t>Types of Leadership Style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GB" sz="2800" b="1" dirty="0" smtClean="0">
                <a:solidFill>
                  <a:srgbClr val="003366"/>
                </a:solidFill>
              </a:rPr>
              <a:t>Laissez-Faire:</a:t>
            </a:r>
          </a:p>
          <a:p>
            <a:pPr lvl="1"/>
            <a:r>
              <a:rPr lang="en-GB" sz="2400" b="1" dirty="0" smtClean="0"/>
              <a:t>‘Let it be’ – the leadership responsibilities </a:t>
            </a:r>
            <a:br>
              <a:rPr lang="en-GB" sz="2400" b="1" dirty="0" smtClean="0"/>
            </a:br>
            <a:r>
              <a:rPr lang="en-GB" sz="2400" b="1" dirty="0" smtClean="0"/>
              <a:t>are shared by all</a:t>
            </a:r>
          </a:p>
          <a:p>
            <a:pPr lvl="1"/>
            <a:r>
              <a:rPr lang="en-GB" sz="2400" b="1" dirty="0" smtClean="0"/>
              <a:t>Can be very useful in businesses </a:t>
            </a:r>
            <a:br>
              <a:rPr lang="en-GB" sz="2400" b="1" dirty="0" smtClean="0"/>
            </a:br>
            <a:r>
              <a:rPr lang="en-GB" sz="2400" b="1" dirty="0" smtClean="0"/>
              <a:t>where creative ideas are important</a:t>
            </a:r>
          </a:p>
          <a:p>
            <a:pPr lvl="1"/>
            <a:r>
              <a:rPr lang="en-GB" sz="2400" b="1" dirty="0" smtClean="0"/>
              <a:t>Can be highly motivational, </a:t>
            </a:r>
            <a:br>
              <a:rPr lang="en-GB" sz="2400" b="1" dirty="0" smtClean="0"/>
            </a:br>
            <a:r>
              <a:rPr lang="en-GB" sz="2400" b="1" dirty="0" smtClean="0"/>
              <a:t>as people have control over their working life</a:t>
            </a:r>
          </a:p>
          <a:p>
            <a:pPr lvl="1"/>
            <a:r>
              <a:rPr lang="en-GB" sz="2400" b="1" dirty="0" smtClean="0"/>
              <a:t>Can make coordination and decision making </a:t>
            </a:r>
            <a:br>
              <a:rPr lang="en-GB" sz="2400" b="1" dirty="0" smtClean="0"/>
            </a:br>
            <a:r>
              <a:rPr lang="en-GB" sz="2400" b="1" dirty="0" smtClean="0"/>
              <a:t>time-consuming and lacking in overall direction</a:t>
            </a:r>
          </a:p>
          <a:p>
            <a:pPr lvl="1"/>
            <a:r>
              <a:rPr lang="en-GB" sz="2400" b="1" dirty="0" smtClean="0"/>
              <a:t>Relies on good team work</a:t>
            </a:r>
          </a:p>
          <a:p>
            <a:pPr lvl="1"/>
            <a:r>
              <a:rPr lang="en-GB" sz="2400" b="1" dirty="0" smtClean="0"/>
              <a:t>Relies on good interpersonal relations</a:t>
            </a:r>
          </a:p>
          <a:p>
            <a:pPr lvl="1"/>
            <a:r>
              <a:rPr lang="en-GB" sz="2400" b="1" dirty="0" smtClean="0"/>
              <a:t>Improves the sharing of ideas </a:t>
            </a:r>
            <a:br>
              <a:rPr lang="en-GB" sz="2400" b="1" dirty="0" smtClean="0"/>
            </a:br>
            <a:r>
              <a:rPr lang="en-GB" sz="2400" b="1" dirty="0" smtClean="0"/>
              <a:t>and experiences within the business</a:t>
            </a:r>
          </a:p>
          <a:p>
            <a:pPr lvl="1"/>
            <a:r>
              <a:rPr lang="en-GB" sz="2400" b="1" dirty="0" smtClean="0"/>
              <a:t>Can delay decision making</a:t>
            </a:r>
          </a:p>
          <a:p>
            <a:pPr marL="0" indent="0">
              <a:buNone/>
            </a:pP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62072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rPr>
              <a:t>Types of Leadership Style</a:t>
            </a:r>
            <a:endParaRPr lang="en-US" dirty="0"/>
          </a:p>
        </p:txBody>
      </p:sp>
      <p:sp>
        <p:nvSpPr>
          <p:cNvPr id="3" name="Content Placeholder 2"/>
          <p:cNvSpPr>
            <a:spLocks noGrp="1"/>
          </p:cNvSpPr>
          <p:nvPr>
            <p:ph idx="1"/>
          </p:nvPr>
        </p:nvSpPr>
        <p:spPr>
          <a:xfrm>
            <a:off x="457200" y="1600200"/>
            <a:ext cx="8229600" cy="4953000"/>
          </a:xfrm>
        </p:spPr>
        <p:txBody>
          <a:bodyPr/>
          <a:lstStyle/>
          <a:p>
            <a:r>
              <a:rPr lang="en-GB" sz="3600" b="1" dirty="0" smtClean="0">
                <a:solidFill>
                  <a:srgbClr val="003366"/>
                </a:solidFill>
              </a:rPr>
              <a:t>Laissez-Faire:</a:t>
            </a:r>
          </a:p>
          <a:p>
            <a:pPr marL="0" indent="0">
              <a:buNone/>
            </a:pPr>
            <a:endParaRPr lang="en-US" dirty="0"/>
          </a:p>
        </p:txBody>
      </p:sp>
      <p:sp>
        <p:nvSpPr>
          <p:cNvPr id="4" name="Rectangle 3"/>
          <p:cNvSpPr/>
          <p:nvPr/>
        </p:nvSpPr>
        <p:spPr>
          <a:xfrm>
            <a:off x="501316" y="2743200"/>
            <a:ext cx="8077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 style of leadership in which the leader fails to accept the responsibilities of the position.</a:t>
            </a:r>
          </a:p>
        </p:txBody>
      </p:sp>
      <p:sp>
        <p:nvSpPr>
          <p:cNvPr id="5" name="Footer Placeholder 4"/>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400802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0"/>
            <a:ext cx="7848600" cy="1828800"/>
          </a:xfrm>
          <a:solidFill>
            <a:srgbClr val="FFFF99"/>
          </a:solidFill>
          <a:ln>
            <a:solidFill>
              <a:srgbClr val="FFFF99"/>
            </a:solidFill>
            <a:miter lim="800000"/>
            <a:headEnd/>
            <a:tailEnd/>
          </a:ln>
        </p:spPr>
        <p:txBody>
          <a:bodyPr>
            <a:normAutofit/>
          </a:bodyPr>
          <a:lstStyle/>
          <a:p>
            <a:pPr eaLnBrk="1" hangingPunct="1"/>
            <a:r>
              <a:rPr lang="en-US" sz="4000" i="1" dirty="0" smtClean="0">
                <a:solidFill>
                  <a:schemeClr val="accent2"/>
                </a:solidFill>
              </a:rPr>
              <a:t>When to use         </a:t>
            </a:r>
            <a:r>
              <a:rPr lang="en-US" sz="4000" i="1" dirty="0" smtClean="0">
                <a:solidFill>
                  <a:schemeClr val="accent2"/>
                </a:solidFill>
                <a:latin typeface="Monotype Corsiva" pitchFamily="66" charset="0"/>
              </a:rPr>
              <a:t>Laissez-Faire</a:t>
            </a:r>
          </a:p>
        </p:txBody>
      </p:sp>
      <p:sp>
        <p:nvSpPr>
          <p:cNvPr id="33795" name="Rectangle 3"/>
          <p:cNvSpPr>
            <a:spLocks noGrp="1" noChangeArrowheads="1"/>
          </p:cNvSpPr>
          <p:nvPr>
            <p:ph idx="1"/>
          </p:nvPr>
        </p:nvSpPr>
        <p:spPr>
          <a:xfrm>
            <a:off x="914400" y="2057400"/>
            <a:ext cx="7724775" cy="3886200"/>
          </a:xfrm>
        </p:spPr>
        <p:txBody>
          <a:bodyPr/>
          <a:lstStyle/>
          <a:p>
            <a:pPr eaLnBrk="1" hangingPunct="1"/>
            <a:r>
              <a:rPr lang="en-US" sz="2800" dirty="0" smtClean="0"/>
              <a:t>Employees are highly skilled, experienced, and educated</a:t>
            </a:r>
          </a:p>
          <a:p>
            <a:pPr eaLnBrk="1" hangingPunct="1"/>
            <a:r>
              <a:rPr lang="en-US" sz="2800" dirty="0" smtClean="0"/>
              <a:t>Employees have pride in their work and the drive to do it successfully on their own</a:t>
            </a:r>
          </a:p>
          <a:p>
            <a:pPr eaLnBrk="1" hangingPunct="1"/>
            <a:r>
              <a:rPr lang="en-US" sz="2800" dirty="0" smtClean="0"/>
              <a:t>Outside experts, such as staff specialists or consultants are being used </a:t>
            </a:r>
          </a:p>
          <a:p>
            <a:pPr eaLnBrk="1" hangingPunct="1"/>
            <a:r>
              <a:rPr lang="en-US" sz="2800" dirty="0" smtClean="0"/>
              <a:t>Employees are trustworthy and experienced</a:t>
            </a:r>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67188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Exercise</a:t>
            </a:r>
            <a:endParaRPr lang="en-US" dirty="0"/>
          </a:p>
        </p:txBody>
      </p:sp>
      <p:sp>
        <p:nvSpPr>
          <p:cNvPr id="3" name="Content Placeholder 2"/>
          <p:cNvSpPr>
            <a:spLocks noGrp="1"/>
          </p:cNvSpPr>
          <p:nvPr>
            <p:ph idx="1"/>
          </p:nvPr>
        </p:nvSpPr>
        <p:spPr/>
        <p:txBody>
          <a:bodyPr/>
          <a:lstStyle/>
          <a:p>
            <a:r>
              <a:rPr lang="en-US" dirty="0" smtClean="0"/>
              <a:t>Suggest </a:t>
            </a:r>
            <a:r>
              <a:rPr lang="en-US" dirty="0"/>
              <a:t>different situations </a:t>
            </a:r>
            <a:r>
              <a:rPr lang="en-US" b="1" dirty="0"/>
              <a:t>Laissez-faire leadership style </a:t>
            </a:r>
            <a:r>
              <a:rPr lang="en-US" dirty="0"/>
              <a:t>is not suitable.</a:t>
            </a:r>
          </a:p>
          <a:p>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93815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Situational Leadership </a:t>
            </a:r>
            <a:r>
              <a:rPr lang="en-US" b="1" dirty="0" smtClean="0"/>
              <a:t>Style</a:t>
            </a:r>
            <a:r>
              <a:rPr lang="en-US" dirty="0"/>
              <a:t/>
            </a:r>
            <a:br>
              <a:rPr lang="en-US" dirty="0"/>
            </a:br>
            <a:endParaRPr lang="en-US" dirty="0"/>
          </a:p>
        </p:txBody>
      </p:sp>
      <p:sp>
        <p:nvSpPr>
          <p:cNvPr id="3" name="Content Placeholder 2"/>
          <p:cNvSpPr>
            <a:spLocks noGrp="1"/>
          </p:cNvSpPr>
          <p:nvPr>
            <p:ph idx="1"/>
          </p:nvPr>
        </p:nvSpPr>
        <p:spPr/>
        <p:txBody>
          <a:bodyPr/>
          <a:lstStyle/>
          <a:p>
            <a:r>
              <a:rPr lang="en-GB" dirty="0"/>
              <a:t>The fundamental underpinning of the situational leadership theory is that there is no single "best" style of leadership.</a:t>
            </a: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50355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857250" y="232172"/>
            <a:ext cx="7875984" cy="1660922"/>
          </a:xfrm>
          <a:ln/>
        </p:spPr>
        <p:txBody>
          <a:bodyPr>
            <a:normAutofit/>
          </a:bodyPr>
          <a:lstStyle/>
          <a:p>
            <a:r>
              <a:rPr lang="en-US" sz="3600" b="1" dirty="0">
                <a:latin typeface="Helvetica Neue" charset="0"/>
                <a:ea typeface="Helvetica Neue" charset="0"/>
                <a:cs typeface="Helvetica Neue" charset="0"/>
                <a:sym typeface="Helvetica Neue" charset="0"/>
              </a:rPr>
              <a:t>Models and Theories of Leadership</a:t>
            </a:r>
            <a:endParaRPr lang="en-US" sz="3600" b="1" dirty="0">
              <a:latin typeface="Helvetica Neue" charset="0"/>
              <a:ea typeface="ヒラギノ角ゴ ProN W6" charset="0"/>
              <a:cs typeface="ヒラギノ角ゴ ProN W6" charset="0"/>
              <a:sym typeface="Helvetica Neue" charset="0"/>
            </a:endParaRPr>
          </a:p>
        </p:txBody>
      </p:sp>
      <p:sp>
        <p:nvSpPr>
          <p:cNvPr id="22530" name="Rectangle 2"/>
          <p:cNvSpPr>
            <a:spLocks noGrp="1" noChangeArrowheads="1"/>
          </p:cNvSpPr>
          <p:nvPr>
            <p:ph idx="1"/>
          </p:nvPr>
        </p:nvSpPr>
        <p:spPr>
          <a:xfrm>
            <a:off x="553640" y="1696641"/>
            <a:ext cx="3929063" cy="4938117"/>
          </a:xfrm>
          <a:ln/>
        </p:spPr>
        <p:txBody>
          <a:bodyPr>
            <a:normAutofit fontScale="85000" lnSpcReduction="20000"/>
          </a:bodyPr>
          <a:lstStyle/>
          <a:p>
            <a:pPr>
              <a:buFontTx/>
              <a:buBlip>
                <a:blip r:embed="rId3"/>
              </a:buBlip>
            </a:pPr>
            <a:r>
              <a:rPr lang="en-US" b="1" dirty="0">
                <a:latin typeface="Helvetica Neue" charset="0"/>
                <a:ea typeface="Helvetica Neue" charset="0"/>
                <a:cs typeface="Helvetica Neue" charset="0"/>
                <a:sym typeface="Helvetica Neue" charset="0"/>
              </a:rPr>
              <a:t>Trait Theory (30’s)</a:t>
            </a:r>
            <a:endParaRPr lang="en-US" b="1" dirty="0">
              <a:latin typeface="Helvetica Neue" charset="0"/>
              <a:ea typeface="ヒラギノ角ゴ ProN W6" charset="0"/>
              <a:cs typeface="ヒラギノ角ゴ ProN W6" charset="0"/>
              <a:sym typeface="Helvetica Neue" charset="0"/>
            </a:endParaRPr>
          </a:p>
          <a:p>
            <a:pPr>
              <a:spcBef>
                <a:spcPts val="1547"/>
              </a:spcBef>
              <a:buBlip>
                <a:blip r:embed="rId3"/>
              </a:buBlip>
            </a:pPr>
            <a:r>
              <a:rPr lang="en-US" b="1" dirty="0">
                <a:latin typeface="Helvetica Neue" charset="0"/>
                <a:ea typeface="Helvetica Neue" charset="0"/>
                <a:cs typeface="Helvetica Neue" charset="0"/>
                <a:sym typeface="Helvetica Neue" charset="0"/>
              </a:rPr>
              <a:t>Behavioral Theory (40’s and 50’s)</a:t>
            </a:r>
            <a:endParaRPr lang="en-US" b="1" dirty="0">
              <a:latin typeface="Helvetica Neue" charset="0"/>
              <a:ea typeface="ヒラギノ角ゴ ProN W6" charset="0"/>
              <a:cs typeface="ヒラギノ角ゴ ProN W6" charset="0"/>
              <a:sym typeface="Helvetica Neue" charset="0"/>
            </a:endParaRPr>
          </a:p>
          <a:p>
            <a:pPr>
              <a:spcBef>
                <a:spcPts val="1547"/>
              </a:spcBef>
              <a:buBlip>
                <a:blip r:embed="rId3"/>
              </a:buBlip>
            </a:pPr>
            <a:r>
              <a:rPr lang="en-US" b="1" dirty="0">
                <a:latin typeface="Helvetica Neue" charset="0"/>
                <a:ea typeface="Helvetica Neue" charset="0"/>
                <a:cs typeface="Helvetica Neue" charset="0"/>
                <a:sym typeface="Helvetica Neue" charset="0"/>
              </a:rPr>
              <a:t>Contingency Theory (60s and 70s)</a:t>
            </a:r>
            <a:endParaRPr lang="en-US" b="1" dirty="0">
              <a:latin typeface="Helvetica Neue" charset="0"/>
              <a:ea typeface="ヒラギノ角ゴ ProN W6" charset="0"/>
              <a:cs typeface="ヒラギノ角ゴ ProN W6" charset="0"/>
              <a:sym typeface="Helvetica Neue" charset="0"/>
            </a:endParaRPr>
          </a:p>
          <a:p>
            <a:pPr>
              <a:spcBef>
                <a:spcPts val="1547"/>
              </a:spcBef>
              <a:buBlip>
                <a:blip r:embed="rId3"/>
              </a:buBlip>
            </a:pPr>
            <a:r>
              <a:rPr lang="en-US" b="1" dirty="0">
                <a:latin typeface="Helvetica Neue" charset="0"/>
                <a:ea typeface="Helvetica Neue" charset="0"/>
                <a:cs typeface="Helvetica Neue" charset="0"/>
                <a:sym typeface="Helvetica Neue" charset="0"/>
              </a:rPr>
              <a:t>Transformational Theory (80s up</a:t>
            </a:r>
            <a:r>
              <a:rPr lang="en-US" b="1" dirty="0" smtClean="0">
                <a:latin typeface="Helvetica Neue" charset="0"/>
                <a:ea typeface="Helvetica Neue" charset="0"/>
                <a:cs typeface="Helvetica Neue" charset="0"/>
                <a:sym typeface="Helvetica Neue" charset="0"/>
              </a:rPr>
              <a:t>)</a:t>
            </a:r>
          </a:p>
          <a:p>
            <a:pPr>
              <a:spcBef>
                <a:spcPts val="1547"/>
              </a:spcBef>
              <a:buBlip>
                <a:blip r:embed="rId3"/>
              </a:buBlip>
            </a:pPr>
            <a:r>
              <a:rPr lang="en-US" b="1" dirty="0" smtClean="0">
                <a:latin typeface="Helvetica Neue" charset="0"/>
                <a:ea typeface="ヒラギノ角ゴ ProN W6" charset="0"/>
                <a:cs typeface="ヒラギノ角ゴ ProN W6" charset="0"/>
                <a:sym typeface="Helvetica Neue" charset="0"/>
              </a:rPr>
              <a:t>Transactional Theory</a:t>
            </a:r>
          </a:p>
          <a:p>
            <a:pPr>
              <a:spcBef>
                <a:spcPts val="1547"/>
              </a:spcBef>
              <a:buBlip>
                <a:blip r:embed="rId3"/>
              </a:buBlip>
            </a:pPr>
            <a:r>
              <a:rPr lang="en-US" b="1" dirty="0" smtClean="0">
                <a:latin typeface="Helvetica Neue" charset="0"/>
                <a:ea typeface="ヒラギノ角ゴ ProN W6" charset="0"/>
                <a:cs typeface="ヒラギノ角ゴ ProN W6" charset="0"/>
                <a:sym typeface="Helvetica Neue" charset="0"/>
              </a:rPr>
              <a:t>Entrepreneurial Leadership</a:t>
            </a:r>
            <a:endParaRPr lang="en-US" b="1" dirty="0">
              <a:latin typeface="Helvetica Neue" charset="0"/>
              <a:ea typeface="ヒラギノ角ゴ ProN W6" charset="0"/>
              <a:cs typeface="ヒラギノ角ゴ ProN W6" charset="0"/>
              <a:sym typeface="Helvetica Neue" charset="0"/>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789" y="1723430"/>
            <a:ext cx="4464844" cy="44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10530941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127104" presetClass="entr" presetSubtype="60240336" fill="hold" grpId="0" nodeType="afterEffect">
                                  <p:stCondLst>
                                    <p:cond delay="0"/>
                                  </p:stCondLst>
                                  <p:childTnLst>
                                    <p:set>
                                      <p:cBhvr>
                                        <p:cTn id="6" dur="1" fill="hold">
                                          <p:stCondLst>
                                            <p:cond delay="499"/>
                                          </p:stCondLst>
                                        </p:cTn>
                                        <p:tgtEl>
                                          <p:spTgt spid="225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8127104" presetClass="entr" presetSubtype="56504320" fill="hold" nodeType="clickEffect">
                                  <p:stCondLst>
                                    <p:cond delay="0"/>
                                  </p:stCondLst>
                                  <p:childTnLst>
                                    <p:set>
                                      <p:cBhvr>
                                        <p:cTn id="10" dur="1" fill="hold">
                                          <p:stCondLst>
                                            <p:cond delay="499"/>
                                          </p:stCondLst>
                                        </p:cTn>
                                        <p:tgtEl>
                                          <p:spTgt spid="22532"/>
                                        </p:tgtEl>
                                        <p:attrNameLst>
                                          <p:attrName>style.visibility</p:attrName>
                                        </p:attrNameLst>
                                      </p:cBhvr>
                                      <p:to>
                                        <p:strVal val="visible"/>
                                      </p:to>
                                    </p:set>
                                  </p:childTnLst>
                                </p:cTn>
                              </p:par>
                            </p:childTnLst>
                          </p:cTn>
                        </p:par>
                        <p:par>
                          <p:cTn id="11" fill="hold" nodeType="afterGroup">
                            <p:stCondLst>
                              <p:cond delay="500"/>
                            </p:stCondLst>
                            <p:childTnLst>
                              <p:par>
                                <p:cTn id="12" presetID="58127104" presetClass="entr" presetSubtype="35109888" fill="hold" grpId="0" nodeType="afterEffect">
                                  <p:stCondLst>
                                    <p:cond delay="0"/>
                                  </p:stCondLst>
                                  <p:childTnLst>
                                    <p:set>
                                      <p:cBhvr>
                                        <p:cTn id="13" dur="1" fill="hold">
                                          <p:stCondLst>
                                            <p:cond delay="499"/>
                                          </p:stCondLst>
                                        </p:cTn>
                                        <p:tgtEl>
                                          <p:spTgt spid="22530">
                                            <p:txEl>
                                              <p:pRg st="0" end="0"/>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58127104" presetClass="entr" presetSubtype="35109888" fill="hold" grpId="0" nodeType="afterEffect">
                                  <p:stCondLst>
                                    <p:cond delay="0"/>
                                  </p:stCondLst>
                                  <p:childTnLst>
                                    <p:set>
                                      <p:cBhvr>
                                        <p:cTn id="16" dur="1" fill="hold">
                                          <p:stCondLst>
                                            <p:cond delay="499"/>
                                          </p:stCondLst>
                                        </p:cTn>
                                        <p:tgtEl>
                                          <p:spTgt spid="22530">
                                            <p:txEl>
                                              <p:pRg st="1" end="1"/>
                                            </p:txEl>
                                          </p:spTgt>
                                        </p:tgtEl>
                                        <p:attrNameLst>
                                          <p:attrName>style.visibility</p:attrName>
                                        </p:attrNameLst>
                                      </p:cBhvr>
                                      <p:to>
                                        <p:strVal val="visible"/>
                                      </p:to>
                                    </p:set>
                                  </p:childTnLst>
                                </p:cTn>
                              </p:par>
                            </p:childTnLst>
                          </p:cTn>
                        </p:par>
                        <p:par>
                          <p:cTn id="17" fill="hold" nodeType="afterGroup">
                            <p:stCondLst>
                              <p:cond delay="1500"/>
                            </p:stCondLst>
                            <p:childTnLst>
                              <p:par>
                                <p:cTn id="18" presetID="58127104" presetClass="entr" presetSubtype="35109888" fill="hold" grpId="0" nodeType="afterEffect">
                                  <p:stCondLst>
                                    <p:cond delay="0"/>
                                  </p:stCondLst>
                                  <p:childTnLst>
                                    <p:set>
                                      <p:cBhvr>
                                        <p:cTn id="19" dur="1" fill="hold">
                                          <p:stCondLst>
                                            <p:cond delay="499"/>
                                          </p:stCondLst>
                                        </p:cTn>
                                        <p:tgtEl>
                                          <p:spTgt spid="22530">
                                            <p:txEl>
                                              <p:pRg st="2" end="2"/>
                                            </p:txEl>
                                          </p:spTgt>
                                        </p:tgtEl>
                                        <p:attrNameLst>
                                          <p:attrName>style.visibility</p:attrName>
                                        </p:attrNameLst>
                                      </p:cBhvr>
                                      <p:to>
                                        <p:strVal val="visible"/>
                                      </p:to>
                                    </p:set>
                                  </p:childTnLst>
                                </p:cTn>
                              </p:par>
                            </p:childTnLst>
                          </p:cTn>
                        </p:par>
                        <p:par>
                          <p:cTn id="20" fill="hold" nodeType="afterGroup">
                            <p:stCondLst>
                              <p:cond delay="2000"/>
                            </p:stCondLst>
                            <p:childTnLst>
                              <p:par>
                                <p:cTn id="21" presetID="58127104" presetClass="entr" presetSubtype="35109888" fill="hold" grpId="0" nodeType="afterEffect">
                                  <p:stCondLst>
                                    <p:cond delay="0"/>
                                  </p:stCondLst>
                                  <p:childTnLst>
                                    <p:set>
                                      <p:cBhvr>
                                        <p:cTn id="22" dur="1" fill="hold">
                                          <p:stCondLst>
                                            <p:cond delay="499"/>
                                          </p:stCondLst>
                                        </p:cTn>
                                        <p:tgtEl>
                                          <p:spTgt spid="22530">
                                            <p:txEl>
                                              <p:pRg st="3" end="3"/>
                                            </p:txEl>
                                          </p:spTgt>
                                        </p:tgtEl>
                                        <p:attrNameLst>
                                          <p:attrName>style.visibility</p:attrName>
                                        </p:attrNameLst>
                                      </p:cBhvr>
                                      <p:to>
                                        <p:strVal val="visible"/>
                                      </p:to>
                                    </p:set>
                                  </p:childTnLst>
                                </p:cTn>
                              </p:par>
                            </p:childTnLst>
                          </p:cTn>
                        </p:par>
                        <p:par>
                          <p:cTn id="23" fill="hold">
                            <p:stCondLst>
                              <p:cond delay="2500"/>
                            </p:stCondLst>
                            <p:childTnLst>
                              <p:par>
                                <p:cTn id="24" presetID="58127104" presetClass="entr" presetSubtype="35109888" fill="hold" grpId="0" nodeType="afterEffect">
                                  <p:stCondLst>
                                    <p:cond delay="0"/>
                                  </p:stCondLst>
                                  <p:childTnLst>
                                    <p:set>
                                      <p:cBhvr>
                                        <p:cTn id="25" dur="1" fill="hold">
                                          <p:stCondLst>
                                            <p:cond delay="499"/>
                                          </p:stCondLst>
                                        </p:cTn>
                                        <p:tgtEl>
                                          <p:spTgt spid="22530">
                                            <p:txEl>
                                              <p:pRg st="4" end="4"/>
                                            </p:txEl>
                                          </p:spTgt>
                                        </p:tgtEl>
                                        <p:attrNameLst>
                                          <p:attrName>style.visibility</p:attrName>
                                        </p:attrNameLst>
                                      </p:cBhvr>
                                      <p:to>
                                        <p:strVal val="visible"/>
                                      </p:to>
                                    </p:set>
                                  </p:childTnLst>
                                </p:cTn>
                              </p:par>
                            </p:childTnLst>
                          </p:cTn>
                        </p:par>
                        <p:par>
                          <p:cTn id="26" fill="hold">
                            <p:stCondLst>
                              <p:cond delay="3000"/>
                            </p:stCondLst>
                            <p:childTnLst>
                              <p:par>
                                <p:cTn id="27" presetID="58127104" presetClass="entr" presetSubtype="35109888" fill="hold" grpId="0" nodeType="afterEffect">
                                  <p:stCondLst>
                                    <p:cond delay="0"/>
                                  </p:stCondLst>
                                  <p:childTnLst>
                                    <p:set>
                                      <p:cBhvr>
                                        <p:cTn id="28" dur="1" fill="hold">
                                          <p:stCondLst>
                                            <p:cond delay="499"/>
                                          </p:stCondLst>
                                        </p:cTn>
                                        <p:tgtEl>
                                          <p:spTgt spid="22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autoUpdateAnimBg="0"/>
      <p:bldP spid="22530" grpId="0" build="p" bldLvl="5"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553641" y="107156"/>
            <a:ext cx="8036719" cy="1714500"/>
          </a:xfrm>
          <a:ln/>
        </p:spPr>
        <p:txBody>
          <a:bodyPr/>
          <a:lstStyle/>
          <a:p>
            <a:r>
              <a:rPr lang="en-US" sz="4500" b="1" dirty="0">
                <a:latin typeface="Helvetica Neue" charset="0"/>
                <a:ea typeface="Helvetica Neue" charset="0"/>
                <a:cs typeface="Helvetica Neue" charset="0"/>
                <a:sym typeface="Helvetica Neue" charset="0"/>
              </a:rPr>
              <a:t>Trait Theory</a:t>
            </a:r>
            <a:endParaRPr lang="en-US" sz="4500" b="1" dirty="0">
              <a:latin typeface="Helvetica Neue" charset="0"/>
              <a:ea typeface="ヒラギノ角ゴ ProN W6" charset="0"/>
              <a:cs typeface="ヒラギノ角ゴ ProN W6" charset="0"/>
              <a:sym typeface="Helvetica Neue" charset="0"/>
            </a:endParaRPr>
          </a:p>
        </p:txBody>
      </p:sp>
      <p:sp>
        <p:nvSpPr>
          <p:cNvPr id="47109" name="Rectangle 5"/>
          <p:cNvSpPr>
            <a:spLocks noGrp="1" noChangeArrowheads="1"/>
          </p:cNvSpPr>
          <p:nvPr>
            <p:ph idx="1"/>
          </p:nvPr>
        </p:nvSpPr>
        <p:spPr>
          <a:xfrm>
            <a:off x="330399" y="1473398"/>
            <a:ext cx="8204001" cy="4813102"/>
          </a:xfrm>
          <a:ln/>
        </p:spPr>
        <p:txBody>
          <a:bodyPr>
            <a:normAutofit/>
          </a:bodyPr>
          <a:lstStyle/>
          <a:p>
            <a:r>
              <a:rPr lang="en-GB" sz="2800" dirty="0" smtClean="0"/>
              <a:t>Is there a set of characteristics  that determine a good leader?</a:t>
            </a:r>
          </a:p>
          <a:p>
            <a:pPr lvl="1"/>
            <a:r>
              <a:rPr lang="en-GB" sz="2400" dirty="0" smtClean="0"/>
              <a:t>Personality?</a:t>
            </a:r>
          </a:p>
          <a:p>
            <a:pPr lvl="1"/>
            <a:r>
              <a:rPr lang="en-GB" sz="2400" dirty="0" smtClean="0"/>
              <a:t>Dominance and personal presence?</a:t>
            </a:r>
          </a:p>
          <a:p>
            <a:pPr lvl="1"/>
            <a:r>
              <a:rPr lang="en-GB" sz="2400" dirty="0" smtClean="0"/>
              <a:t>Charisma?</a:t>
            </a:r>
          </a:p>
          <a:p>
            <a:pPr lvl="1"/>
            <a:r>
              <a:rPr lang="en-GB" sz="2400" dirty="0" smtClean="0"/>
              <a:t>Self confidence?</a:t>
            </a:r>
          </a:p>
          <a:p>
            <a:pPr lvl="1"/>
            <a:r>
              <a:rPr lang="en-GB" sz="2400" dirty="0" smtClean="0"/>
              <a:t>Achievement?</a:t>
            </a:r>
          </a:p>
          <a:p>
            <a:pPr lvl="1"/>
            <a:r>
              <a:rPr lang="en-GB" sz="2400" dirty="0" smtClean="0"/>
              <a:t>Ability to formulate a clear vision?</a:t>
            </a:r>
            <a:endParaRPr lang="en-GB" sz="2400"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68625402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9763072" presetClass="entr" presetSubtype="69737856" fill="hold" grpId="0" nodeType="after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9763072" presetClass="entr" presetSubtype="56522496" fill="hold" grpId="0" nodeType="clickEffect">
                                  <p:stCondLst>
                                    <p:cond delay="0"/>
                                  </p:stCondLst>
                                  <p:childTnLst>
                                    <p:set>
                                      <p:cBhvr>
                                        <p:cTn id="10"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9763072" presetClass="entr" presetSubtype="56522496" fill="hold" grpId="0" nodeType="clickEffect">
                                  <p:stCondLst>
                                    <p:cond delay="0"/>
                                  </p:stCondLst>
                                  <p:childTnLst>
                                    <p:set>
                                      <p:cBhvr>
                                        <p:cTn id="14" dur="1" fill="hold">
                                          <p:stCondLst>
                                            <p:cond delay="499"/>
                                          </p:stCondLst>
                                        </p:cTn>
                                        <p:tgtEl>
                                          <p:spTgt spid="471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9763072" presetClass="entr" presetSubtype="56522496" fill="hold" grpId="0" nodeType="clickEffect">
                                  <p:stCondLst>
                                    <p:cond delay="0"/>
                                  </p:stCondLst>
                                  <p:childTnLst>
                                    <p:set>
                                      <p:cBhvr>
                                        <p:cTn id="18" dur="1" fill="hold">
                                          <p:stCondLst>
                                            <p:cond delay="499"/>
                                          </p:stCondLst>
                                        </p:cTn>
                                        <p:tgtEl>
                                          <p:spTgt spid="471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9763072" presetClass="entr" presetSubtype="56522496" fill="hold" grpId="0" nodeType="clickEffect">
                                  <p:stCondLst>
                                    <p:cond delay="0"/>
                                  </p:stCondLst>
                                  <p:childTnLst>
                                    <p:set>
                                      <p:cBhvr>
                                        <p:cTn id="22" dur="1" fill="hold">
                                          <p:stCondLst>
                                            <p:cond delay="499"/>
                                          </p:stCondLst>
                                        </p:cTn>
                                        <p:tgtEl>
                                          <p:spTgt spid="4710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9763072" presetClass="entr" presetSubtype="56522496" fill="hold" grpId="0" nodeType="clickEffect">
                                  <p:stCondLst>
                                    <p:cond delay="0"/>
                                  </p:stCondLst>
                                  <p:childTnLst>
                                    <p:set>
                                      <p:cBhvr>
                                        <p:cTn id="26" dur="1" fill="hold">
                                          <p:stCondLst>
                                            <p:cond delay="499"/>
                                          </p:stCondLst>
                                        </p:cTn>
                                        <p:tgtEl>
                                          <p:spTgt spid="4710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9763072" presetClass="entr" presetSubtype="56522496" fill="hold" grpId="0" nodeType="clickEffect">
                                  <p:stCondLst>
                                    <p:cond delay="0"/>
                                  </p:stCondLst>
                                  <p:childTnLst>
                                    <p:set>
                                      <p:cBhvr>
                                        <p:cTn id="30" dur="1" fill="hold">
                                          <p:stCondLst>
                                            <p:cond delay="499"/>
                                          </p:stCondLst>
                                        </p:cTn>
                                        <p:tgtEl>
                                          <p:spTgt spid="4710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9763072" presetClass="entr" presetSubtype="56522496" fill="hold" grpId="0" nodeType="clickEffect">
                                  <p:stCondLst>
                                    <p:cond delay="0"/>
                                  </p:stCondLst>
                                  <p:childTnLst>
                                    <p:set>
                                      <p:cBhvr>
                                        <p:cTn id="34" dur="1" fill="hold">
                                          <p:stCondLst>
                                            <p:cond delay="499"/>
                                          </p:stCondLst>
                                        </p:cTn>
                                        <p:tgtEl>
                                          <p:spTgt spid="471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autoUpdateAnimBg="0"/>
      <p:bldP spid="47109"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Leadership Trait Questionnaire (LTQ)</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purpose of this questionnaire is to measure personal characteristics of leadership. The questionnaire should be completed by the leader and five people who are familiar with the leader. Make five copies of this questionnaire</a:t>
            </a:r>
            <a:r>
              <a:rPr lang="en-US" dirty="0" smtClean="0"/>
              <a:t>.</a:t>
            </a:r>
          </a:p>
          <a:p>
            <a:r>
              <a:rPr lang="en-US" dirty="0" smtClean="0"/>
              <a:t>Follow the instructions. </a:t>
            </a: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59711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553641" y="107156"/>
            <a:ext cx="8036719" cy="1714500"/>
          </a:xfrm>
          <a:ln/>
        </p:spPr>
        <p:txBody>
          <a:bodyPr/>
          <a:lstStyle/>
          <a:p>
            <a:r>
              <a:rPr lang="en-US" sz="4500" b="1" dirty="0" smtClean="0">
                <a:latin typeface="Helvetica Neue" charset="0"/>
                <a:ea typeface="Helvetica Neue" charset="0"/>
                <a:cs typeface="Helvetica Neue" charset="0"/>
                <a:sym typeface="Helvetica Neue" charset="0"/>
              </a:rPr>
              <a:t>Behavioural Theory</a:t>
            </a:r>
            <a:endParaRPr lang="en-US" sz="4500" b="1" dirty="0">
              <a:latin typeface="Helvetica Neue" charset="0"/>
              <a:ea typeface="ヒラギノ角ゴ ProN W6" charset="0"/>
              <a:cs typeface="ヒラギノ角ゴ ProN W6" charset="0"/>
              <a:sym typeface="Helvetica Neue" charset="0"/>
            </a:endParaRPr>
          </a:p>
        </p:txBody>
      </p:sp>
      <p:sp>
        <p:nvSpPr>
          <p:cNvPr id="47109" name="Rectangle 5"/>
          <p:cNvSpPr>
            <a:spLocks noGrp="1" noChangeArrowheads="1"/>
          </p:cNvSpPr>
          <p:nvPr>
            <p:ph idx="1"/>
          </p:nvPr>
        </p:nvSpPr>
        <p:spPr>
          <a:xfrm>
            <a:off x="330399" y="1473398"/>
            <a:ext cx="8204001" cy="4813102"/>
          </a:xfrm>
          <a:ln/>
        </p:spPr>
        <p:txBody>
          <a:bodyPr>
            <a:normAutofit/>
          </a:bodyPr>
          <a:lstStyle/>
          <a:p>
            <a:r>
              <a:rPr lang="en-GB" sz="2800" dirty="0" smtClean="0"/>
              <a:t>Imply that leaders can be trained – focus on the way of doing things</a:t>
            </a:r>
          </a:p>
          <a:p>
            <a:pPr lvl="1"/>
            <a:r>
              <a:rPr lang="en-GB" sz="2400" dirty="0" smtClean="0"/>
              <a:t>Structure based behavioural theories – focus on the leader instituting structures – task orientated</a:t>
            </a:r>
          </a:p>
          <a:p>
            <a:pPr lvl="1"/>
            <a:r>
              <a:rPr lang="en-GB" sz="2400" dirty="0" smtClean="0"/>
              <a:t>Relationship based behavioural theories – focus on the development and maintenance of relationships – process orientated</a:t>
            </a:r>
            <a:endParaRPr lang="en-GB" sz="2400"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64073583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9763072" presetClass="entr" presetSubtype="69737856" fill="hold" grpId="0" nodeType="after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9763072" presetClass="entr" presetSubtype="56522496" fill="hold" grpId="0" nodeType="clickEffect">
                                  <p:stCondLst>
                                    <p:cond delay="0"/>
                                  </p:stCondLst>
                                  <p:childTnLst>
                                    <p:set>
                                      <p:cBhvr>
                                        <p:cTn id="10"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9763072" presetClass="entr" presetSubtype="56522496" fill="hold" grpId="0" nodeType="clickEffect">
                                  <p:stCondLst>
                                    <p:cond delay="0"/>
                                  </p:stCondLst>
                                  <p:childTnLst>
                                    <p:set>
                                      <p:cBhvr>
                                        <p:cTn id="14" dur="1" fill="hold">
                                          <p:stCondLst>
                                            <p:cond delay="499"/>
                                          </p:stCondLst>
                                        </p:cTn>
                                        <p:tgtEl>
                                          <p:spTgt spid="471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9763072" presetClass="entr" presetSubtype="56522496" fill="hold" grpId="0" nodeType="clickEffect">
                                  <p:stCondLst>
                                    <p:cond delay="0"/>
                                  </p:stCondLst>
                                  <p:childTnLst>
                                    <p:set>
                                      <p:cBhvr>
                                        <p:cTn id="18" dur="1" fill="hold">
                                          <p:stCondLst>
                                            <p:cond delay="499"/>
                                          </p:stCondLst>
                                        </p:cTn>
                                        <p:tgtEl>
                                          <p:spTgt spid="47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autoUpdateAnimBg="0"/>
      <p:bldP spid="47109"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625" name="Group 1"/>
          <p:cNvGrpSpPr>
            <a:grpSpLocks/>
          </p:cNvGrpSpPr>
          <p:nvPr/>
        </p:nvGrpSpPr>
        <p:grpSpPr bwMode="auto">
          <a:xfrm>
            <a:off x="-142875" y="-142875"/>
            <a:ext cx="9429750" cy="5634633"/>
            <a:chOff x="0" y="0"/>
            <a:chExt cx="8448" cy="5048"/>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t="3525" b="3568"/>
            <a:stretch>
              <a:fillRect/>
            </a:stretch>
          </p:blipFill>
          <p:spPr bwMode="auto">
            <a:xfrm>
              <a:off x="654" y="128"/>
              <a:ext cx="7139" cy="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6627" name="Pictur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8448" cy="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26628" name="Rectangle 4"/>
          <p:cNvSpPr>
            <a:spLocks noGrp="1" noChangeArrowheads="1"/>
          </p:cNvSpPr>
          <p:nvPr>
            <p:ph type="title"/>
          </p:nvPr>
        </p:nvSpPr>
        <p:spPr>
          <a:xfrm>
            <a:off x="160734" y="5447109"/>
            <a:ext cx="8036719" cy="857250"/>
          </a:xfrm>
          <a:ln/>
        </p:spPr>
        <p:txBody>
          <a:bodyPr>
            <a:normAutofit/>
          </a:bodyPr>
          <a:lstStyle/>
          <a:p>
            <a:r>
              <a:rPr lang="en-US" sz="4000" b="1" dirty="0">
                <a:latin typeface="Helvetica Neue" charset="0"/>
                <a:ea typeface="Helvetica Neue" charset="0"/>
                <a:cs typeface="Helvetica Neue" charset="0"/>
                <a:sym typeface="Helvetica Neue" charset="0"/>
              </a:rPr>
              <a:t>defining leadership</a:t>
            </a:r>
            <a:endParaRPr lang="en-US" sz="4000" b="1" dirty="0">
              <a:latin typeface="Helvetica Neue" charset="0"/>
              <a:ea typeface="ヒラギノ角ゴ ProN W6" charset="0"/>
              <a:cs typeface="ヒラギノ角ゴ ProN W6" charset="0"/>
              <a:sym typeface="Helvetica Neue" charset="0"/>
            </a:endParaRPr>
          </a:p>
        </p:txBody>
      </p:sp>
      <p:sp>
        <p:nvSpPr>
          <p:cNvPr id="26629" name="Rectangle 5"/>
          <p:cNvSpPr>
            <a:spLocks noGrp="1" noChangeArrowheads="1"/>
          </p:cNvSpPr>
          <p:nvPr>
            <p:ph idx="1"/>
          </p:nvPr>
        </p:nvSpPr>
        <p:spPr>
          <a:xfrm>
            <a:off x="232172" y="6188273"/>
            <a:ext cx="8036719" cy="1098352"/>
          </a:xfrm>
          <a:ln/>
        </p:spPr>
        <p:txBody>
          <a:bodyPr>
            <a:normAutofit/>
          </a:bodyPr>
          <a:lstStyle/>
          <a:p>
            <a:r>
              <a:rPr lang="en-US" sz="2800" b="1" dirty="0">
                <a:latin typeface="Helvetica Neue" charset="0"/>
                <a:ea typeface="Helvetica Neue" charset="0"/>
                <a:cs typeface="Helvetica Neue" charset="0"/>
                <a:sym typeface="Helvetica Neue" charset="0"/>
                <a:hlinkClick r:id="rId4"/>
              </a:rPr>
              <a:t>what is it all about?</a:t>
            </a:r>
            <a:endParaRPr lang="en-US" sz="2800" b="1" dirty="0">
              <a:latin typeface="Helvetica Neue" charset="0"/>
              <a:ea typeface="ヒラギノ角ゴ ProN W6" charset="0"/>
              <a:cs typeface="ヒラギノ角ゴ ProN W6" charset="0"/>
              <a:sym typeface="Helvetica Neue" charset="0"/>
              <a:hlinkClick r:id="rId4"/>
            </a:endParaRPr>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532858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fill="hold"/>
                                        <p:tgtEl>
                                          <p:spTgt spid="26625"/>
                                        </p:tgtEl>
                                        <p:attrNameLst>
                                          <p:attrName>ppt_w</p:attrName>
                                        </p:attrNameLst>
                                      </p:cBhvr>
                                      <p:tavLst>
                                        <p:tav tm="0">
                                          <p:val>
                                            <p:fltVal val="0"/>
                                          </p:val>
                                        </p:tav>
                                        <p:tav tm="100000">
                                          <p:val>
                                            <p:strVal val="#ppt_w"/>
                                          </p:val>
                                        </p:tav>
                                      </p:tavLst>
                                    </p:anim>
                                    <p:anim calcmode="lin" valueType="num">
                                      <p:cBhvr>
                                        <p:cTn id="8" dur="500" fill="hold"/>
                                        <p:tgtEl>
                                          <p:spTgt spid="266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60290176" presetClass="entr" presetSubtype="64537256" fill="hold" grpId="0" nodeType="afterEffect">
                                  <p:stCondLst>
                                    <p:cond delay="0"/>
                                  </p:stCondLst>
                                  <p:childTnLst>
                                    <p:set>
                                      <p:cBhvr>
                                        <p:cTn id="11" dur="1" fill="hold">
                                          <p:stCondLst>
                                            <p:cond delay="499"/>
                                          </p:stCondLst>
                                        </p:cTn>
                                        <p:tgtEl>
                                          <p:spTgt spid="26628"/>
                                        </p:tgtEl>
                                        <p:attrNameLst>
                                          <p:attrName>style.visibility</p:attrName>
                                        </p:attrNameLst>
                                      </p:cBhvr>
                                      <p:to>
                                        <p:strVal val="visible"/>
                                      </p:to>
                                    </p:set>
                                  </p:childTnLst>
                                </p:cTn>
                              </p:par>
                            </p:childTnLst>
                          </p:cTn>
                        </p:par>
                        <p:par>
                          <p:cTn id="12" fill="hold" nodeType="afterGroup">
                            <p:stCondLst>
                              <p:cond delay="1000"/>
                            </p:stCondLst>
                            <p:childTnLst>
                              <p:par>
                                <p:cTn id="13" presetID="60290176" presetClass="entr" presetSubtype="56478760" fill="hold" grpId="0" nodeType="afterEffect">
                                  <p:stCondLst>
                                    <p:cond delay="0"/>
                                  </p:stCondLst>
                                  <p:childTnLst>
                                    <p:set>
                                      <p:cBhvr>
                                        <p:cTn id="14"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autoUpdateAnimBg="0"/>
      <p:bldP spid="2662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normAutofit fontScale="90000"/>
          </a:bodyPr>
          <a:lstStyle/>
          <a:p>
            <a:r>
              <a:rPr lang="en-US" sz="4000" dirty="0"/>
              <a:t>Studies that Identified </a:t>
            </a:r>
            <a:r>
              <a:rPr lang="en-US" sz="4000" dirty="0" smtClean="0"/>
              <a:t>behavioural </a:t>
            </a:r>
            <a:r>
              <a:rPr lang="en-US" sz="4000" dirty="0"/>
              <a:t>Patterns of Leaders</a:t>
            </a:r>
          </a:p>
        </p:txBody>
      </p:sp>
      <p:sp>
        <p:nvSpPr>
          <p:cNvPr id="74755" name="Rectangle 3"/>
          <p:cNvSpPr>
            <a:spLocks noGrp="1" noChangeArrowheads="1"/>
          </p:cNvSpPr>
          <p:nvPr>
            <p:ph idx="1"/>
          </p:nvPr>
        </p:nvSpPr>
        <p:spPr/>
        <p:txBody>
          <a:bodyPr/>
          <a:lstStyle/>
          <a:p>
            <a:r>
              <a:rPr lang="en-US" dirty="0" smtClean="0"/>
              <a:t>The </a:t>
            </a:r>
            <a:r>
              <a:rPr lang="en-US" dirty="0"/>
              <a:t>Ohio State Leadership </a:t>
            </a:r>
            <a:r>
              <a:rPr lang="en-US" dirty="0" smtClean="0"/>
              <a:t>Studies</a:t>
            </a:r>
          </a:p>
          <a:p>
            <a:r>
              <a:rPr lang="en-US" dirty="0" smtClean="0"/>
              <a:t>The Michigan Leadership Studies</a:t>
            </a:r>
            <a:endParaRPr lang="en-US" dirty="0"/>
          </a:p>
          <a:p>
            <a:r>
              <a:rPr lang="en-US" dirty="0"/>
              <a:t>Blake and Mouton’s (1964) managerial grid.</a:t>
            </a:r>
          </a:p>
          <a:p>
            <a:pPr>
              <a:buFont typeface="Wingdings" pitchFamily="2" charset="2"/>
              <a:buNone/>
            </a:pPr>
            <a:endParaRPr lang="en-US"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9163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The Ohio State studies</a:t>
            </a:r>
            <a:r>
              <a:rPr lang="en-US" dirty="0"/>
              <a:t/>
            </a:r>
            <a:br>
              <a:rPr lang="en-US" dirty="0"/>
            </a:br>
            <a:endParaRPr lang="en-US" dirty="0"/>
          </a:p>
        </p:txBody>
      </p:sp>
      <p:pic>
        <p:nvPicPr>
          <p:cNvPr id="4" name="Content Placeholder 3" descr="http://cranefield.ac.za/wp-content/uploads/2014/09/full_width_ohio_state_leadership_style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553200" cy="4495800"/>
          </a:xfrm>
          <a:prstGeom prst="rect">
            <a:avLst/>
          </a:prstGeom>
          <a:noFill/>
          <a:ln>
            <a:noFill/>
          </a:ln>
        </p:spPr>
      </p:pic>
      <p:sp>
        <p:nvSpPr>
          <p:cNvPr id="3" name="Footer Placeholder 2"/>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91148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Michigan studies</a:t>
            </a:r>
            <a:r>
              <a:rPr lang="en-US" dirty="0"/>
              <a:t/>
            </a:r>
            <a:br>
              <a:rPr lang="en-US" dirty="0"/>
            </a:br>
            <a:endParaRPr lang="en-US" dirty="0"/>
          </a:p>
        </p:txBody>
      </p:sp>
      <p:pic>
        <p:nvPicPr>
          <p:cNvPr id="4" name="Content Placeholder 3" descr="http://image.slidesharecdn.com/leadership-140509071842-phpapp01/95/leadership-organizational-behavior-7-638.jpg?cb=139961998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7841" y="1600200"/>
            <a:ext cx="6028318" cy="4525963"/>
          </a:xfrm>
          <a:prstGeom prst="rect">
            <a:avLst/>
          </a:prstGeom>
          <a:noFill/>
          <a:ln>
            <a:noFill/>
          </a:ln>
        </p:spPr>
      </p:pic>
      <p:sp>
        <p:nvSpPr>
          <p:cNvPr id="3" name="Footer Placeholder 2"/>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692339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0" y="-517922"/>
            <a:ext cx="8036719" cy="1714500"/>
          </a:xfrm>
          <a:ln/>
        </p:spPr>
        <p:txBody>
          <a:bodyPr/>
          <a:lstStyle/>
          <a:p>
            <a:r>
              <a:rPr lang="en-US" sz="3400" b="1">
                <a:latin typeface="Helvetica Neue" charset="0"/>
                <a:ea typeface="Helvetica Neue" charset="0"/>
                <a:cs typeface="Helvetica Neue" charset="0"/>
                <a:sym typeface="Helvetica Neue" charset="0"/>
              </a:rPr>
              <a:t>Blake and Mouton Managerial Grid</a:t>
            </a:r>
            <a:endParaRPr lang="en-US" sz="3400" b="1">
              <a:latin typeface="Helvetica Neue" charset="0"/>
              <a:ea typeface="ヒラギノ角ゴ ProN W6" charset="0"/>
              <a:cs typeface="ヒラギノ角ゴ ProN W6" charset="0"/>
              <a:sym typeface="Helvetica Neue" charset="0"/>
            </a:endParaRPr>
          </a:p>
        </p:txBody>
      </p:sp>
      <p:pic>
        <p:nvPicPr>
          <p:cNvPr id="4" name="Picture 3" descr="Blake Mouton Grid Diagram"/>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09600"/>
            <a:ext cx="5791200" cy="5638799"/>
          </a:xfrm>
          <a:prstGeom prst="rect">
            <a:avLst/>
          </a:prstGeom>
          <a:noFill/>
          <a:ln>
            <a:noFill/>
          </a:ln>
        </p:spPr>
      </p:pic>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453132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2048896" presetClass="entr" presetSubtype="102054312" fill="hold" grpId="0" nodeType="afterEffect">
                                  <p:stCondLst>
                                    <p:cond delay="0"/>
                                  </p:stCondLst>
                                  <p:childTnLst>
                                    <p:set>
                                      <p:cBhvr>
                                        <p:cTn id="6" dur="1" fill="hold">
                                          <p:stCondLst>
                                            <p:cond delay="499"/>
                                          </p:stCondLst>
                                        </p:cTn>
                                        <p:tgtEl>
                                          <p:spTgt spid="66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a:t>
            </a:r>
            <a:endParaRPr lang="en-US" dirty="0"/>
          </a:p>
        </p:txBody>
      </p:sp>
      <p:sp>
        <p:nvSpPr>
          <p:cNvPr id="3" name="Content Placeholder 2"/>
          <p:cNvSpPr>
            <a:spLocks noGrp="1"/>
          </p:cNvSpPr>
          <p:nvPr>
            <p:ph idx="1"/>
          </p:nvPr>
        </p:nvSpPr>
        <p:spPr/>
        <p:txBody>
          <a:bodyPr/>
          <a:lstStyle/>
          <a:p>
            <a:r>
              <a:rPr lang="en-US" b="1" dirty="0"/>
              <a:t>Applying the Blake Mouton Managerial Grid</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76214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3600" b="1" dirty="0" smtClean="0"/>
              <a:t>Hersey-Blanchard  Situational Leadership</a:t>
            </a:r>
            <a:br>
              <a:rPr lang="en-US" sz="3600" b="1" dirty="0" smtClean="0"/>
            </a:br>
            <a:endParaRPr lang="en-US" sz="3600" b="1" dirty="0"/>
          </a:p>
        </p:txBody>
      </p:sp>
      <p:sp>
        <p:nvSpPr>
          <p:cNvPr id="3" name="Content Placeholder 2"/>
          <p:cNvSpPr>
            <a:spLocks noGrp="1"/>
          </p:cNvSpPr>
          <p:nvPr>
            <p:ph idx="1"/>
          </p:nvPr>
        </p:nvSpPr>
        <p:spPr/>
        <p:txBody>
          <a:bodyPr/>
          <a:lstStyle/>
          <a:p>
            <a:r>
              <a:rPr lang="en-GB" dirty="0" smtClean="0"/>
              <a:t>Based on the amount of direction (task-</a:t>
            </a:r>
            <a:r>
              <a:rPr lang="en-GB" dirty="0" err="1" smtClean="0"/>
              <a:t>behavior</a:t>
            </a:r>
            <a:r>
              <a:rPr lang="en-GB" dirty="0" smtClean="0"/>
              <a:t>) and amount of socio-emotional support (relationship-</a:t>
            </a:r>
            <a:r>
              <a:rPr lang="en-GB" dirty="0" err="1" smtClean="0"/>
              <a:t>behavior</a:t>
            </a:r>
            <a:r>
              <a:rPr lang="en-GB" dirty="0" smtClean="0"/>
              <a:t>) a leader must provide given the situation and the "level of maturity" of the followers. </a:t>
            </a:r>
          </a:p>
          <a:p>
            <a:pPr marL="0" indent="0">
              <a:buNone/>
            </a:pP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71854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3366"/>
                </a:solidFill>
              </a:rPr>
              <a:t>Transactional Theory</a:t>
            </a:r>
            <a:endParaRPr lang="en-US" dirty="0"/>
          </a:p>
        </p:txBody>
      </p:sp>
      <p:sp>
        <p:nvSpPr>
          <p:cNvPr id="3" name="Content Placeholder 2"/>
          <p:cNvSpPr>
            <a:spLocks noGrp="1"/>
          </p:cNvSpPr>
          <p:nvPr>
            <p:ph idx="1"/>
          </p:nvPr>
        </p:nvSpPr>
        <p:spPr/>
        <p:txBody>
          <a:bodyPr/>
          <a:lstStyle/>
          <a:p>
            <a:pPr lvl="1"/>
            <a:r>
              <a:rPr lang="en-GB" b="1" dirty="0" smtClean="0"/>
              <a:t>Focus on the management </a:t>
            </a:r>
            <a:br>
              <a:rPr lang="en-GB" b="1" dirty="0" smtClean="0"/>
            </a:br>
            <a:r>
              <a:rPr lang="en-GB" b="1" dirty="0" smtClean="0"/>
              <a:t>of the organisation</a:t>
            </a:r>
          </a:p>
          <a:p>
            <a:pPr lvl="1"/>
            <a:r>
              <a:rPr lang="en-GB" b="1" dirty="0" smtClean="0"/>
              <a:t>Focus on procedures and efficiency</a:t>
            </a:r>
          </a:p>
          <a:p>
            <a:pPr lvl="1"/>
            <a:r>
              <a:rPr lang="en-GB" b="1" dirty="0" smtClean="0"/>
              <a:t>Focus on working to rules </a:t>
            </a:r>
            <a:br>
              <a:rPr lang="en-GB" b="1" dirty="0" smtClean="0"/>
            </a:br>
            <a:r>
              <a:rPr lang="en-GB" b="1" dirty="0" smtClean="0"/>
              <a:t>and contracts</a:t>
            </a:r>
          </a:p>
          <a:p>
            <a:pPr lvl="1"/>
            <a:r>
              <a:rPr lang="en-GB" b="1" dirty="0" smtClean="0"/>
              <a:t>Managing current issues </a:t>
            </a:r>
            <a:br>
              <a:rPr lang="en-GB" b="1" dirty="0" smtClean="0"/>
            </a:br>
            <a:r>
              <a:rPr lang="en-GB" b="1" dirty="0" smtClean="0"/>
              <a:t>and problems</a:t>
            </a:r>
          </a:p>
          <a:p>
            <a:endParaRPr lang="en-US" b="1"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43072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3366"/>
                </a:solidFill>
              </a:rPr>
              <a:t>Transformational theory</a:t>
            </a:r>
            <a:br>
              <a:rPr lang="en-GB" dirty="0" smtClean="0">
                <a:solidFill>
                  <a:srgbClr val="003366"/>
                </a:solidFill>
              </a:rPr>
            </a:br>
            <a:endParaRPr lang="en-US" dirty="0"/>
          </a:p>
        </p:txBody>
      </p:sp>
      <p:sp>
        <p:nvSpPr>
          <p:cNvPr id="3" name="Content Placeholder 2"/>
          <p:cNvSpPr>
            <a:spLocks noGrp="1"/>
          </p:cNvSpPr>
          <p:nvPr>
            <p:ph idx="1"/>
          </p:nvPr>
        </p:nvSpPr>
        <p:spPr/>
        <p:txBody>
          <a:bodyPr/>
          <a:lstStyle/>
          <a:p>
            <a:pPr marL="457200" lvl="1" indent="0">
              <a:buNone/>
            </a:pPr>
            <a:r>
              <a:rPr lang="en-GB" sz="2400" b="1" dirty="0" smtClean="0"/>
              <a:t>Widespread changes  to a business or organisation</a:t>
            </a:r>
          </a:p>
          <a:p>
            <a:r>
              <a:rPr lang="en-GB" sz="2800" b="1" dirty="0" smtClean="0"/>
              <a:t>Requires:</a:t>
            </a:r>
          </a:p>
          <a:p>
            <a:pPr lvl="1"/>
            <a:r>
              <a:rPr lang="en-GB" sz="2400" b="1" dirty="0" smtClean="0"/>
              <a:t>Long term strategic planning</a:t>
            </a:r>
          </a:p>
          <a:p>
            <a:pPr lvl="1"/>
            <a:r>
              <a:rPr lang="en-GB" sz="2400" b="1" dirty="0" smtClean="0"/>
              <a:t>Clear objectives</a:t>
            </a:r>
          </a:p>
          <a:p>
            <a:pPr lvl="1"/>
            <a:r>
              <a:rPr lang="en-GB" sz="2400" b="1" dirty="0" smtClean="0"/>
              <a:t>Clear vision</a:t>
            </a:r>
          </a:p>
          <a:p>
            <a:pPr lvl="1"/>
            <a:r>
              <a:rPr lang="en-GB" sz="2400" b="1" dirty="0" smtClean="0"/>
              <a:t>Leading by example – walk the walk</a:t>
            </a:r>
          </a:p>
          <a:p>
            <a:pPr lvl="1"/>
            <a:r>
              <a:rPr lang="en-GB" sz="2400" b="1" dirty="0" smtClean="0"/>
              <a:t>Efficiency of systems and processes</a:t>
            </a:r>
          </a:p>
          <a:p>
            <a:endParaRPr lang="en-US" b="1" dirty="0"/>
          </a:p>
        </p:txBody>
      </p:sp>
      <p:sp>
        <p:nvSpPr>
          <p:cNvPr id="4" name="Text Box 4"/>
          <p:cNvSpPr txBox="1">
            <a:spLocks noChangeArrowheads="1"/>
          </p:cNvSpPr>
          <p:nvPr/>
        </p:nvSpPr>
        <p:spPr bwMode="auto">
          <a:xfrm>
            <a:off x="152400" y="5069682"/>
            <a:ext cx="9009529" cy="1089529"/>
          </a:xfrm>
          <a:prstGeom prst="rect">
            <a:avLst/>
          </a:prstGeom>
          <a:solidFill>
            <a:srgbClr val="FFFF99"/>
          </a:solidFill>
          <a:ln w="63500">
            <a:solidFill>
              <a:srgbClr val="FF0000"/>
            </a:solidFill>
            <a:miter lim="800000"/>
            <a:headEnd/>
            <a:tailEnd/>
          </a:ln>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spcBef>
                <a:spcPct val="20000"/>
              </a:spcBef>
            </a:pPr>
            <a:r>
              <a:rPr lang="en-GB" b="1" dirty="0">
                <a:solidFill>
                  <a:schemeClr val="accent2"/>
                </a:solidFill>
              </a:rPr>
              <a:t>Research indicates that transformational leadership is more strongly correlated with lower turnover rates, higher productivity, and higher employee satisfaction.</a:t>
            </a:r>
            <a:r>
              <a:rPr lang="en-GB" dirty="0">
                <a:solidFill>
                  <a:schemeClr val="accent2"/>
                </a:solidFill>
              </a:rPr>
              <a:t> </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718" y="2193132"/>
            <a:ext cx="23011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3319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Entrepreneurial Leadership</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C0C0C0"/>
                  </a:outerShdw>
                </a:effectLst>
              </a:rPr>
              <a:t>Entrepreneurial leadership starts with having an entrepreneurial mindset.</a:t>
            </a:r>
          </a:p>
          <a:p>
            <a:r>
              <a:rPr lang="en-US" dirty="0" smtClean="0"/>
              <a:t>Leading like an entrepreneur:</a:t>
            </a:r>
          </a:p>
          <a:p>
            <a:pPr lvl="1"/>
            <a:r>
              <a:rPr lang="en-US" dirty="0" smtClean="0"/>
              <a:t>Always involves creation of value through change of assets to develop a new business</a:t>
            </a:r>
          </a:p>
          <a:p>
            <a:pPr lvl="1"/>
            <a:r>
              <a:rPr lang="en-US" dirty="0" smtClean="0"/>
              <a:t>Always involves inspiring employees to capture that business opportunity</a:t>
            </a:r>
          </a:p>
          <a:p>
            <a:pPr lvl="2"/>
            <a:r>
              <a:rPr lang="en-US" dirty="0" smtClean="0"/>
              <a:t>“Employees won’t be managed, but they can be led.”</a:t>
            </a:r>
          </a:p>
          <a:p>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168927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Exercise</a:t>
            </a:r>
            <a:endParaRPr lang="en-US" dirty="0"/>
          </a:p>
        </p:txBody>
      </p:sp>
      <p:sp>
        <p:nvSpPr>
          <p:cNvPr id="3" name="Content Placeholder 2"/>
          <p:cNvSpPr>
            <a:spLocks noGrp="1"/>
          </p:cNvSpPr>
          <p:nvPr>
            <p:ph idx="1"/>
          </p:nvPr>
        </p:nvSpPr>
        <p:spPr/>
        <p:txBody>
          <a:bodyPr/>
          <a:lstStyle/>
          <a:p>
            <a:pPr lvl="0"/>
            <a:r>
              <a:rPr lang="en-US" b="1" dirty="0"/>
              <a:t>Discuss the similarities in Transformational leaders  and Entrepreneurial Leaders.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19328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 what is it?</a:t>
            </a:r>
            <a:endParaRPr lang="en-US" dirty="0"/>
          </a:p>
        </p:txBody>
      </p:sp>
      <p:sp>
        <p:nvSpPr>
          <p:cNvPr id="3" name="Content Placeholder 2"/>
          <p:cNvSpPr>
            <a:spLocks noGrp="1"/>
          </p:cNvSpPr>
          <p:nvPr>
            <p:ph idx="1"/>
          </p:nvPr>
        </p:nvSpPr>
        <p:spPr/>
        <p:txBody>
          <a:bodyPr/>
          <a:lstStyle/>
          <a:p>
            <a:r>
              <a:rPr lang="en-US" dirty="0"/>
              <a:t>Conger (1992: 18) define leadership as “individuals who establish direction for a working group of individuals who gain commitment from this group of members to this direction and who then motivate these members to achieve the direction’s outcomes”. </a:t>
            </a:r>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46683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274638"/>
            <a:ext cx="8229600" cy="1143000"/>
          </a:xfrm>
        </p:spPr>
        <p:txBody>
          <a:bodyPr>
            <a:normAutofit fontScale="90000"/>
          </a:bodyPr>
          <a:lstStyle/>
          <a:p>
            <a:r>
              <a:rPr lang="en-US" sz="4000">
                <a:effectLst>
                  <a:outerShdw blurRad="38100" dist="38100" dir="2700000" algn="tl">
                    <a:srgbClr val="C0C0C0"/>
                  </a:outerShdw>
                </a:effectLst>
              </a:rPr>
              <a:t>Transformational vs. Entrepreneurial Leadership</a:t>
            </a:r>
          </a:p>
        </p:txBody>
      </p:sp>
      <p:sp>
        <p:nvSpPr>
          <p:cNvPr id="34818" name="Rectangle 3"/>
          <p:cNvSpPr>
            <a:spLocks noGrp="1" noChangeArrowheads="1"/>
          </p:cNvSpPr>
          <p:nvPr>
            <p:ph type="body" idx="4294967295"/>
          </p:nvPr>
        </p:nvSpPr>
        <p:spPr>
          <a:xfrm>
            <a:off x="0" y="1600200"/>
            <a:ext cx="8229600" cy="4525963"/>
          </a:xfrm>
        </p:spPr>
        <p:txBody>
          <a:bodyPr/>
          <a:lstStyle/>
          <a:p>
            <a:r>
              <a:rPr lang="en-US" dirty="0"/>
              <a:t>Transformational:</a:t>
            </a:r>
          </a:p>
          <a:p>
            <a:pPr lvl="1"/>
            <a:r>
              <a:rPr lang="en-US" dirty="0"/>
              <a:t>Bring about a change in existing order</a:t>
            </a:r>
          </a:p>
          <a:p>
            <a:pPr lvl="2"/>
            <a:r>
              <a:rPr lang="en-US" dirty="0"/>
              <a:t>Change is the key</a:t>
            </a:r>
          </a:p>
          <a:p>
            <a:pPr marL="914400" lvl="2" indent="0">
              <a:buNone/>
            </a:pPr>
            <a:endParaRPr lang="en-US" dirty="0"/>
          </a:p>
          <a:p>
            <a:r>
              <a:rPr lang="en-US" dirty="0"/>
              <a:t>Entrepreneurial:</a:t>
            </a:r>
          </a:p>
          <a:p>
            <a:pPr lvl="1"/>
            <a:r>
              <a:rPr lang="en-US" dirty="0"/>
              <a:t>Bring about a new order</a:t>
            </a:r>
          </a:p>
          <a:p>
            <a:pPr lvl="2"/>
            <a:r>
              <a:rPr lang="en-US" dirty="0"/>
              <a:t>Create something which did not exist before</a:t>
            </a:r>
          </a:p>
          <a:p>
            <a:pPr lvl="3"/>
            <a:r>
              <a:rPr lang="en-US" dirty="0"/>
              <a:t>New learning is always involved</a:t>
            </a:r>
          </a:p>
          <a:p>
            <a:pPr marL="914400" lvl="2" indent="0">
              <a:buNone/>
            </a:pPr>
            <a:endParaRPr lang="en-US"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71206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0" y="274638"/>
            <a:ext cx="8229600" cy="1143000"/>
          </a:xfrm>
        </p:spPr>
        <p:txBody>
          <a:bodyPr>
            <a:normAutofit fontScale="90000"/>
          </a:bodyPr>
          <a:lstStyle/>
          <a:p>
            <a:r>
              <a:rPr lang="en-US" sz="4000" dirty="0">
                <a:effectLst>
                  <a:outerShdw blurRad="38100" dist="38100" dir="2700000" algn="tl">
                    <a:srgbClr val="C0C0C0"/>
                  </a:outerShdw>
                </a:effectLst>
              </a:rPr>
              <a:t>Transformational and Entrepreneurial Leadership</a:t>
            </a:r>
          </a:p>
        </p:txBody>
      </p:sp>
      <p:sp>
        <p:nvSpPr>
          <p:cNvPr id="35842" name="Rectangle 3"/>
          <p:cNvSpPr>
            <a:spLocks noGrp="1" noChangeArrowheads="1"/>
          </p:cNvSpPr>
          <p:nvPr>
            <p:ph type="body" sz="half" idx="4294967295"/>
          </p:nvPr>
        </p:nvSpPr>
        <p:spPr>
          <a:xfrm>
            <a:off x="0" y="1676400"/>
            <a:ext cx="7924800" cy="4572000"/>
          </a:xfrm>
        </p:spPr>
        <p:txBody>
          <a:bodyPr/>
          <a:lstStyle/>
          <a:p>
            <a:pPr>
              <a:buFont typeface="Wingdings" pitchFamily="2" charset="2"/>
              <a:buNone/>
            </a:pPr>
            <a:r>
              <a:rPr lang="en-US" sz="2400" dirty="0"/>
              <a:t>But:</a:t>
            </a:r>
          </a:p>
          <a:p>
            <a:r>
              <a:rPr lang="en-US" sz="2400" dirty="0"/>
              <a:t>Transformational leaders and entrepreneurial leaders are linked in leadership qualities:</a:t>
            </a:r>
          </a:p>
          <a:p>
            <a:pPr lvl="1"/>
            <a:r>
              <a:rPr lang="en-US" sz="2000" dirty="0"/>
              <a:t>passion</a:t>
            </a:r>
          </a:p>
          <a:p>
            <a:pPr lvl="1"/>
            <a:r>
              <a:rPr lang="en-US" sz="2000" dirty="0"/>
              <a:t>vision </a:t>
            </a:r>
          </a:p>
          <a:p>
            <a:r>
              <a:rPr lang="en-US" sz="2400" dirty="0" smtClean="0"/>
              <a:t>Transformational </a:t>
            </a:r>
            <a:r>
              <a:rPr lang="en-US" sz="2400" dirty="0"/>
              <a:t>leadership may become entrepreneurial leaders</a:t>
            </a:r>
          </a:p>
          <a:p>
            <a:r>
              <a:rPr lang="en-US" sz="2400" dirty="0"/>
              <a:t>Transformational leaders productively co-exist with entrepreneurial leaders, particularly in corporate environments</a:t>
            </a:r>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74389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Entrepreneurial Leadership </a:t>
            </a:r>
            <a:r>
              <a:rPr lang="en-US" b="1" u="sng" dirty="0" smtClean="0"/>
              <a:t>skills</a:t>
            </a:r>
            <a:endParaRPr lang="en-US" dirty="0"/>
          </a:p>
        </p:txBody>
      </p:sp>
      <p:sp>
        <p:nvSpPr>
          <p:cNvPr id="3" name="Content Placeholder 2"/>
          <p:cNvSpPr>
            <a:spLocks noGrp="1"/>
          </p:cNvSpPr>
          <p:nvPr>
            <p:ph idx="1"/>
          </p:nvPr>
        </p:nvSpPr>
        <p:spPr/>
        <p:txBody>
          <a:bodyPr/>
          <a:lstStyle/>
          <a:p>
            <a:pPr lvl="0"/>
            <a:r>
              <a:rPr lang="en-US" b="1" dirty="0"/>
              <a:t>The ‘work-oriented approach</a:t>
            </a:r>
            <a:r>
              <a:rPr lang="en-US" b="1" dirty="0" smtClean="0"/>
              <a:t>’</a:t>
            </a:r>
          </a:p>
          <a:p>
            <a:pPr lvl="1"/>
            <a:r>
              <a:rPr lang="en-US" dirty="0"/>
              <a:t>scholars identify three specific personal competencies for entrepreneurial leader that include: </a:t>
            </a:r>
            <a:r>
              <a:rPr lang="en-US" dirty="0" err="1" smtClean="0"/>
              <a:t>proactiveness</a:t>
            </a:r>
            <a:r>
              <a:rPr lang="en-US" dirty="0"/>
              <a:t>, innovativeness and risk </a:t>
            </a:r>
            <a:r>
              <a:rPr lang="en-US" dirty="0" smtClean="0"/>
              <a:t>taking.</a:t>
            </a:r>
            <a:endParaRPr lang="en-US" b="1" dirty="0" smtClean="0"/>
          </a:p>
          <a:p>
            <a:pPr lvl="0"/>
            <a:r>
              <a:rPr lang="en-US" b="1" dirty="0"/>
              <a:t>‘socio-cultural and situated approach</a:t>
            </a:r>
            <a:r>
              <a:rPr lang="en-US" b="1" dirty="0" smtClean="0"/>
              <a:t>’</a:t>
            </a:r>
          </a:p>
          <a:p>
            <a:pPr lvl="1"/>
            <a:r>
              <a:rPr lang="en-US" dirty="0"/>
              <a:t>explains entrepreneurial leadership development as a social process of continuous and gradual learning</a:t>
            </a:r>
          </a:p>
          <a:p>
            <a:endParaRPr lang="en-US" dirty="0"/>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09538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a:t>
            </a:r>
            <a:endParaRPr lang="en-US" dirty="0"/>
          </a:p>
        </p:txBody>
      </p:sp>
      <p:sp>
        <p:nvSpPr>
          <p:cNvPr id="3" name="Content Placeholder 2"/>
          <p:cNvSpPr>
            <a:spLocks noGrp="1"/>
          </p:cNvSpPr>
          <p:nvPr>
            <p:ph idx="1"/>
          </p:nvPr>
        </p:nvSpPr>
        <p:spPr/>
        <p:txBody>
          <a:bodyPr/>
          <a:lstStyle/>
          <a:p>
            <a:r>
              <a:rPr lang="en-US" dirty="0"/>
              <a:t>Burns, J. M. (1978), </a:t>
            </a:r>
            <a:r>
              <a:rPr lang="en-US" i="1" dirty="0"/>
              <a:t>Leadership</a:t>
            </a:r>
            <a:r>
              <a:rPr lang="en-US" dirty="0"/>
              <a:t>, New York: Harper and Row.</a:t>
            </a:r>
          </a:p>
          <a:p>
            <a:r>
              <a:rPr lang="en-US" dirty="0" err="1"/>
              <a:t>Bryman</a:t>
            </a:r>
            <a:r>
              <a:rPr lang="en-US" dirty="0"/>
              <a:t>, A. (Ed.). (2011).  </a:t>
            </a:r>
            <a:r>
              <a:rPr lang="en-US" i="1" dirty="0"/>
              <a:t>The SAGE handbook of leadership</a:t>
            </a:r>
            <a:r>
              <a:rPr lang="en-US" dirty="0"/>
              <a:t>. </a:t>
            </a:r>
            <a:r>
              <a:rPr lang="en-US"/>
              <a:t>Sage Publications.</a:t>
            </a:r>
          </a:p>
        </p:txBody>
      </p:sp>
      <p:sp>
        <p:nvSpPr>
          <p:cNvPr id="4" name="Footer Placeholder 3"/>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27949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rPr>
              <a:t>Types of Leadership Style</a:t>
            </a:r>
            <a:endParaRPr lang="en-US" dirty="0"/>
          </a:p>
        </p:txBody>
      </p:sp>
      <p:pic>
        <p:nvPicPr>
          <p:cNvPr id="4" name="Picture 6" descr="l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790575" y="2548731"/>
            <a:ext cx="75628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211755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rPr>
              <a:t>Types of Leadership Style</a:t>
            </a:r>
            <a:endParaRPr lang="en-US" dirty="0"/>
          </a:p>
        </p:txBody>
      </p:sp>
      <p:sp>
        <p:nvSpPr>
          <p:cNvPr id="3" name="Content Placeholder 2"/>
          <p:cNvSpPr>
            <a:spLocks noGrp="1"/>
          </p:cNvSpPr>
          <p:nvPr>
            <p:ph idx="1"/>
          </p:nvPr>
        </p:nvSpPr>
        <p:spPr>
          <a:xfrm>
            <a:off x="457200" y="1600200"/>
            <a:ext cx="8229600" cy="4953000"/>
          </a:xfrm>
        </p:spPr>
        <p:txBody>
          <a:bodyPr/>
          <a:lstStyle/>
          <a:p>
            <a:r>
              <a:rPr lang="en-GB" sz="2800" b="1" dirty="0" smtClean="0">
                <a:solidFill>
                  <a:srgbClr val="003366"/>
                </a:solidFill>
              </a:rPr>
              <a:t>Autocratic:</a:t>
            </a:r>
          </a:p>
          <a:p>
            <a:pPr lvl="1"/>
            <a:r>
              <a:rPr lang="en-GB" sz="2200" b="1" dirty="0" smtClean="0"/>
              <a:t>Leader makes decisions without reference to anyone else</a:t>
            </a:r>
          </a:p>
          <a:p>
            <a:pPr lvl="1"/>
            <a:r>
              <a:rPr lang="en-GB" sz="2200" b="1" dirty="0" smtClean="0"/>
              <a:t>High degree of dependency on the leader</a:t>
            </a:r>
          </a:p>
          <a:p>
            <a:pPr lvl="1"/>
            <a:r>
              <a:rPr lang="en-GB" sz="2200" b="1" dirty="0" smtClean="0"/>
              <a:t>Can create de-motivation and alienation </a:t>
            </a:r>
            <a:br>
              <a:rPr lang="en-GB" sz="2200" b="1" dirty="0" smtClean="0"/>
            </a:br>
            <a:r>
              <a:rPr lang="en-GB" sz="2200" b="1" dirty="0" smtClean="0"/>
              <a:t>of staff</a:t>
            </a:r>
          </a:p>
          <a:p>
            <a:pPr lvl="1"/>
            <a:r>
              <a:rPr lang="en-GB" sz="2200" b="1" dirty="0" smtClean="0"/>
              <a:t>May be valuable in some types of business where decisions need to be made quickly and decisively</a:t>
            </a:r>
          </a:p>
          <a:p>
            <a:pPr marL="0" indent="0">
              <a:buNone/>
            </a:pPr>
            <a:endParaRPr lang="en-US" dirty="0"/>
          </a:p>
        </p:txBody>
      </p:sp>
      <p:sp>
        <p:nvSpPr>
          <p:cNvPr id="4" name="Rectangle 3"/>
          <p:cNvSpPr/>
          <p:nvPr/>
        </p:nvSpPr>
        <p:spPr>
          <a:xfrm>
            <a:off x="533400" y="4572000"/>
            <a:ext cx="8077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 style of leadership in which the leader uses strong, directive, controlling actions to enforce the rules, regulations, activities and relationships in the work environment.</a:t>
            </a:r>
            <a:endParaRPr lang="en-US" sz="2400" b="1" dirty="0">
              <a:solidFill>
                <a:schemeClr val="tx1"/>
              </a:solidFill>
            </a:endParaRPr>
          </a:p>
        </p:txBody>
      </p:sp>
      <p:sp>
        <p:nvSpPr>
          <p:cNvPr id="5" name="Footer Placeholder 4"/>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3369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609600" y="0"/>
            <a:ext cx="7972425" cy="1476375"/>
          </a:xfrm>
          <a:solidFill>
            <a:srgbClr val="FFFF99"/>
          </a:solidFill>
        </p:spPr>
        <p:txBody>
          <a:bodyPr>
            <a:normAutofit/>
          </a:bodyPr>
          <a:lstStyle/>
          <a:p>
            <a:pPr eaLnBrk="1" hangingPunct="1"/>
            <a:r>
              <a:rPr lang="en-US" dirty="0" smtClean="0">
                <a:latin typeface="+mn-lt"/>
              </a:rPr>
              <a:t>Who are </a:t>
            </a:r>
            <a:r>
              <a:rPr lang="en-US" dirty="0" smtClean="0">
                <a:solidFill>
                  <a:srgbClr val="008000"/>
                </a:solidFill>
                <a:latin typeface="+mn-lt"/>
              </a:rPr>
              <a:t>Autocratic </a:t>
            </a:r>
            <a:r>
              <a:rPr lang="en-US" dirty="0" smtClean="0">
                <a:latin typeface="+mn-lt"/>
              </a:rPr>
              <a:t>Leaders?</a:t>
            </a:r>
          </a:p>
        </p:txBody>
      </p:sp>
      <p:pic>
        <p:nvPicPr>
          <p:cNvPr id="615428" name="Picture 4" descr="j0196562[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09600" y="1692275"/>
            <a:ext cx="2405063" cy="2438400"/>
          </a:xfrm>
          <a:noFill/>
        </p:spPr>
      </p:pic>
      <p:pic>
        <p:nvPicPr>
          <p:cNvPr id="615434" name="Picture 10" descr="pe03110_[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383840" y="1600200"/>
            <a:ext cx="2567320" cy="2185988"/>
          </a:xfrm>
          <a:noFill/>
        </p:spPr>
      </p:pic>
      <p:pic>
        <p:nvPicPr>
          <p:cNvPr id="615438" name="Picture 14" descr="j0150005[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1767312" y="3971611"/>
            <a:ext cx="1418376" cy="2121529"/>
          </a:xfrm>
          <a:noFill/>
        </p:spPr>
      </p:pic>
      <p:pic>
        <p:nvPicPr>
          <p:cNvPr id="615440" name="Picture 16" descr="j0351638[1]"/>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3733800" y="2073275"/>
            <a:ext cx="3048000" cy="2351088"/>
          </a:xfrm>
          <a:noFill/>
        </p:spPr>
      </p:pic>
      <p:sp>
        <p:nvSpPr>
          <p:cNvPr id="2" name="Footer Placeholder 1"/>
          <p:cNvSpPr>
            <a:spLocks noGrp="1"/>
          </p:cNvSpPr>
          <p:nvPr>
            <p:ph type="ftr" sz="quarter" idx="11"/>
          </p:nvPr>
        </p:nvSpPr>
        <p:spPr/>
        <p:txBody>
          <a:bodyPr/>
          <a:lstStyle/>
          <a:p>
            <a:pPr>
              <a:defRPr/>
            </a:pPr>
            <a:r>
              <a:rPr lang="en-GB" smtClean="0"/>
              <a:t>Enterprise Concepts and Issues  © Goodfellow Publishers 2016</a:t>
            </a:r>
            <a:endParaRPr lang="en-US"/>
          </a:p>
        </p:txBody>
      </p:sp>
    </p:spTree>
    <p:extLst>
      <p:ext uri="{BB962C8B-B14F-4D97-AF65-F5344CB8AC3E}">
        <p14:creationId xmlns:p14="http://schemas.microsoft.com/office/powerpoint/2010/main" val="2620070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428"/>
                                        </p:tgtEl>
                                        <p:attrNameLst>
                                          <p:attrName>style.visibility</p:attrName>
                                        </p:attrNameLst>
                                      </p:cBhvr>
                                      <p:to>
                                        <p:strVal val="visible"/>
                                      </p:to>
                                    </p:set>
                                    <p:animEffect transition="in" filter="fade">
                                      <p:cBhvr>
                                        <p:cTn id="7" dur="2000"/>
                                        <p:tgtEl>
                                          <p:spTgt spid="615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5434"/>
                                        </p:tgtEl>
                                        <p:attrNameLst>
                                          <p:attrName>style.visibility</p:attrName>
                                        </p:attrNameLst>
                                      </p:cBhvr>
                                      <p:to>
                                        <p:strVal val="visible"/>
                                      </p:to>
                                    </p:set>
                                    <p:animEffect transition="in" filter="fade">
                                      <p:cBhvr>
                                        <p:cTn id="12" dur="2000"/>
                                        <p:tgtEl>
                                          <p:spTgt spid="615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5438"/>
                                        </p:tgtEl>
                                        <p:attrNameLst>
                                          <p:attrName>style.visibility</p:attrName>
                                        </p:attrNameLst>
                                      </p:cBhvr>
                                      <p:to>
                                        <p:strVal val="visible"/>
                                      </p:to>
                                    </p:set>
                                    <p:animEffect transition="in" filter="fade">
                                      <p:cBhvr>
                                        <p:cTn id="17" dur="2000"/>
                                        <p:tgtEl>
                                          <p:spTgt spid="6154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5440"/>
                                        </p:tgtEl>
                                        <p:attrNameLst>
                                          <p:attrName>style.visibility</p:attrName>
                                        </p:attrNameLst>
                                      </p:cBhvr>
                                      <p:to>
                                        <p:strVal val="visible"/>
                                      </p:to>
                                    </p:set>
                                    <p:animEffect transition="in" filter="fade">
                                      <p:cBhvr>
                                        <p:cTn id="22" dur="2000"/>
                                        <p:tgtEl>
                                          <p:spTgt spid="615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Exercise</a:t>
            </a:r>
            <a:endParaRPr lang="en-US" dirty="0"/>
          </a:p>
        </p:txBody>
      </p:sp>
      <p:sp>
        <p:nvSpPr>
          <p:cNvPr id="8" name="Content Placeholder 7"/>
          <p:cNvSpPr>
            <a:spLocks noGrp="1"/>
          </p:cNvSpPr>
          <p:nvPr>
            <p:ph idx="1"/>
          </p:nvPr>
        </p:nvSpPr>
        <p:spPr/>
        <p:txBody>
          <a:bodyPr/>
          <a:lstStyle/>
          <a:p>
            <a:r>
              <a:rPr lang="en-US" b="1" dirty="0" smtClean="0"/>
              <a:t>Can </a:t>
            </a:r>
            <a:r>
              <a:rPr lang="en-US" b="1" dirty="0"/>
              <a:t>you think of the disadvantages of Autocratic Leadership?</a:t>
            </a:r>
            <a:endParaRPr lang="en-US" dirty="0"/>
          </a:p>
          <a:p>
            <a:endParaRPr lang="en-US" dirty="0"/>
          </a:p>
        </p:txBody>
      </p:sp>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108364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rPr>
              <a:t>Types of Leadership Style</a:t>
            </a:r>
            <a:endParaRPr lang="en-US" dirty="0"/>
          </a:p>
        </p:txBody>
      </p:sp>
      <p:sp>
        <p:nvSpPr>
          <p:cNvPr id="3" name="Content Placeholder 2"/>
          <p:cNvSpPr>
            <a:spLocks noGrp="1"/>
          </p:cNvSpPr>
          <p:nvPr>
            <p:ph idx="1"/>
          </p:nvPr>
        </p:nvSpPr>
        <p:spPr>
          <a:xfrm>
            <a:off x="457200" y="1600200"/>
            <a:ext cx="8229600" cy="4953000"/>
          </a:xfrm>
        </p:spPr>
        <p:txBody>
          <a:bodyPr/>
          <a:lstStyle/>
          <a:p>
            <a:pPr>
              <a:lnSpc>
                <a:spcPct val="90000"/>
              </a:lnSpc>
            </a:pPr>
            <a:r>
              <a:rPr lang="en-GB" sz="3400" b="1" dirty="0" smtClean="0">
                <a:solidFill>
                  <a:srgbClr val="003366"/>
                </a:solidFill>
              </a:rPr>
              <a:t>Democratic:</a:t>
            </a:r>
          </a:p>
          <a:p>
            <a:pPr lvl="1"/>
            <a:r>
              <a:rPr lang="en-GB" sz="2400" b="1" dirty="0" smtClean="0"/>
              <a:t>Encourages decision making </a:t>
            </a:r>
            <a:br>
              <a:rPr lang="en-GB" sz="2400" b="1" dirty="0" smtClean="0"/>
            </a:br>
            <a:r>
              <a:rPr lang="en-GB" sz="2400" b="1" dirty="0" smtClean="0"/>
              <a:t>from different perspectives – leadership may be emphasised throughout </a:t>
            </a:r>
            <a:br>
              <a:rPr lang="en-GB" sz="2400" b="1" dirty="0" smtClean="0"/>
            </a:br>
            <a:r>
              <a:rPr lang="en-GB" sz="2400" b="1" dirty="0" smtClean="0"/>
              <a:t>the organisation</a:t>
            </a:r>
          </a:p>
          <a:p>
            <a:pPr lvl="1"/>
            <a:r>
              <a:rPr lang="en-GB" sz="2400" b="1" dirty="0" smtClean="0"/>
              <a:t>May help motivation and involvement</a:t>
            </a:r>
          </a:p>
          <a:p>
            <a:pPr lvl="1"/>
            <a:r>
              <a:rPr lang="en-GB" sz="2400" b="1" dirty="0" smtClean="0"/>
              <a:t>Workers feel ownership of the firm and its ideas</a:t>
            </a:r>
          </a:p>
          <a:p>
            <a:pPr lvl="1"/>
            <a:r>
              <a:rPr lang="en-GB" sz="2400" b="1" dirty="0" smtClean="0"/>
              <a:t>Improves the sharing of ideas </a:t>
            </a:r>
            <a:br>
              <a:rPr lang="en-GB" sz="2400" b="1" dirty="0" smtClean="0"/>
            </a:br>
            <a:r>
              <a:rPr lang="en-GB" sz="2400" b="1" dirty="0" smtClean="0"/>
              <a:t>and experiences within the business</a:t>
            </a:r>
          </a:p>
          <a:p>
            <a:pPr lvl="1"/>
            <a:r>
              <a:rPr lang="en-GB" sz="2400" b="1" dirty="0" smtClean="0"/>
              <a:t>Can delay decision making</a:t>
            </a:r>
          </a:p>
          <a:p>
            <a:pPr marL="0" indent="0">
              <a:buNone/>
            </a:pPr>
            <a:endParaRPr lang="en-US" dirty="0"/>
          </a:p>
        </p:txBody>
      </p:sp>
      <p:sp>
        <p:nvSpPr>
          <p:cNvPr id="4" name="Rectangle 3"/>
          <p:cNvSpPr/>
          <p:nvPr/>
        </p:nvSpPr>
        <p:spPr>
          <a:xfrm>
            <a:off x="533400" y="4572000"/>
            <a:ext cx="8077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 style of leadership in which the leaders takes collaborative, responsive, interactive actions with followers concerning the work and the work environment.</a:t>
            </a:r>
          </a:p>
        </p:txBody>
      </p:sp>
      <p:sp>
        <p:nvSpPr>
          <p:cNvPr id="5" name="Footer Placeholder 4"/>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348525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74638"/>
            <a:ext cx="8153400" cy="1249362"/>
          </a:xfrm>
          <a:solidFill>
            <a:srgbClr val="FFFF99"/>
          </a:solidFill>
        </p:spPr>
        <p:txBody>
          <a:bodyPr>
            <a:normAutofit/>
          </a:bodyPr>
          <a:lstStyle/>
          <a:p>
            <a:pPr eaLnBrk="1" hangingPunct="1"/>
            <a:r>
              <a:rPr lang="en-US" sz="4000" dirty="0" smtClean="0"/>
              <a:t>Who are </a:t>
            </a:r>
            <a:r>
              <a:rPr lang="en-US" sz="4000" dirty="0" smtClean="0">
                <a:solidFill>
                  <a:srgbClr val="008000"/>
                </a:solidFill>
                <a:latin typeface="Monotype Corsiva" pitchFamily="66" charset="0"/>
              </a:rPr>
              <a:t>Democratic </a:t>
            </a:r>
            <a:r>
              <a:rPr lang="en-US" sz="4000" dirty="0" smtClean="0">
                <a:solidFill>
                  <a:srgbClr val="008000"/>
                </a:solidFill>
              </a:rPr>
              <a:t> </a:t>
            </a:r>
            <a:r>
              <a:rPr lang="en-US" sz="4000" dirty="0" smtClean="0"/>
              <a:t>Leaders?</a:t>
            </a:r>
          </a:p>
        </p:txBody>
      </p:sp>
      <p:pic>
        <p:nvPicPr>
          <p:cNvPr id="629769" name="Picture 9" descr="j0149508[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2209800"/>
            <a:ext cx="4419600" cy="3044825"/>
          </a:xfrm>
          <a:noFill/>
        </p:spPr>
      </p:pic>
      <p:pic>
        <p:nvPicPr>
          <p:cNvPr id="629771" name="Picture 11" descr="j0231035[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419600" y="2133600"/>
            <a:ext cx="3756025" cy="4175125"/>
          </a:xfrm>
          <a:noFill/>
        </p:spPr>
      </p:pic>
      <p:sp>
        <p:nvSpPr>
          <p:cNvPr id="2" name="Footer Placeholder 1"/>
          <p:cNvSpPr>
            <a:spLocks noGrp="1"/>
          </p:cNvSpPr>
          <p:nvPr>
            <p:ph type="ftr" sz="quarter" idx="11"/>
          </p:nvPr>
        </p:nvSpPr>
        <p:spPr/>
        <p:txBody>
          <a:bodyPr/>
          <a:lstStyle/>
          <a:p>
            <a:r>
              <a:rPr lang="en-GB" smtClean="0"/>
              <a:t>Enterprise Concepts and Issues  © Goodfellow Publishers 2016</a:t>
            </a:r>
            <a:endParaRPr lang="en-US"/>
          </a:p>
        </p:txBody>
      </p:sp>
    </p:spTree>
    <p:extLst>
      <p:ext uri="{BB962C8B-B14F-4D97-AF65-F5344CB8AC3E}">
        <p14:creationId xmlns:p14="http://schemas.microsoft.com/office/powerpoint/2010/main" val="51140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9769"/>
                                        </p:tgtEl>
                                        <p:attrNameLst>
                                          <p:attrName>style.visibility</p:attrName>
                                        </p:attrNameLst>
                                      </p:cBhvr>
                                      <p:to>
                                        <p:strVal val="visible"/>
                                      </p:to>
                                    </p:set>
                                    <p:animEffect transition="in" filter="fade">
                                      <p:cBhvr>
                                        <p:cTn id="7" dur="2000"/>
                                        <p:tgtEl>
                                          <p:spTgt spid="629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9771"/>
                                        </p:tgtEl>
                                        <p:attrNameLst>
                                          <p:attrName>style.visibility</p:attrName>
                                        </p:attrNameLst>
                                      </p:cBhvr>
                                      <p:to>
                                        <p:strVal val="visible"/>
                                      </p:to>
                                    </p:set>
                                    <p:animEffect transition="in" filter="fade">
                                      <p:cBhvr>
                                        <p:cTn id="12" dur="2000"/>
                                        <p:tgtEl>
                                          <p:spTgt spid="62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Custom 1">
      <a:dk1>
        <a:srgbClr val="000000"/>
      </a:dk1>
      <a:lt1>
        <a:srgbClr val="000000"/>
      </a:lt1>
      <a:dk2>
        <a:srgbClr val="000000"/>
      </a:dk2>
      <a:lt2>
        <a:srgbClr val="00000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owerpoint Template">
  <a:themeElements>
    <a:clrScheme name="4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4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resentation1">
  <a:themeElements>
    <a:clrScheme name="Custom 1">
      <a:dk1>
        <a:srgbClr val="000000"/>
      </a:dk1>
      <a:lt1>
        <a:srgbClr val="000000"/>
      </a:lt1>
      <a:dk2>
        <a:srgbClr val="000000"/>
      </a:dk2>
      <a:lt2>
        <a:srgbClr val="00000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Presentation1">
  <a:themeElements>
    <a:clrScheme name="Custom 1">
      <a:dk1>
        <a:srgbClr val="000000"/>
      </a:dk1>
      <a:lt1>
        <a:srgbClr val="000000"/>
      </a:lt1>
      <a:dk2>
        <a:srgbClr val="000000"/>
      </a:dk2>
      <a:lt2>
        <a:srgbClr val="00000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1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1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2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2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3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3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4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4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CC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CC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owerpoint Template">
  <a:themeElements>
    <a:clrScheme name="1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owerpoint Template">
  <a:themeElements>
    <a:clrScheme name="2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2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owerpoint Template">
  <a:themeElements>
    <a:clrScheme name="3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3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Chapter 8 Entrepreneurial Leadership</Template>
  <TotalTime>201</TotalTime>
  <Words>1947</Words>
  <Application>Microsoft Office PowerPoint</Application>
  <PresentationFormat>On-screen Show (4:3)</PresentationFormat>
  <Paragraphs>227</Paragraphs>
  <Slides>33</Slides>
  <Notes>17</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33</vt:i4>
      </vt:variant>
    </vt:vector>
  </HeadingPairs>
  <TitlesOfParts>
    <vt:vector size="56" baseType="lpstr">
      <vt:lpstr>MS PGothic</vt:lpstr>
      <vt:lpstr>MS PGothic</vt:lpstr>
      <vt:lpstr>Arial</vt:lpstr>
      <vt:lpstr>Calibri</vt:lpstr>
      <vt:lpstr>Helvetica Neue</vt:lpstr>
      <vt:lpstr>Lucida Grande</vt:lpstr>
      <vt:lpstr>Monotype Corsiva</vt:lpstr>
      <vt:lpstr>Times</vt:lpstr>
      <vt:lpstr>Times New Roman</vt:lpstr>
      <vt:lpstr>Wingdings</vt:lpstr>
      <vt:lpstr>ヒラギノ角ゴ ProN W6</vt:lpstr>
      <vt:lpstr>Presentation1</vt:lpstr>
      <vt:lpstr>1_Template 1 screen</vt:lpstr>
      <vt:lpstr>2_Template 1 screen</vt:lpstr>
      <vt:lpstr>3_Template 1 screen</vt:lpstr>
      <vt:lpstr>4_Template 1 screen</vt:lpstr>
      <vt:lpstr>Custom Design</vt:lpstr>
      <vt:lpstr>1_Powerpoint Template</vt:lpstr>
      <vt:lpstr>2_Powerpoint Template</vt:lpstr>
      <vt:lpstr>3_Powerpoint Template</vt:lpstr>
      <vt:lpstr>4_Powerpoint Template</vt:lpstr>
      <vt:lpstr>1_Presentation1</vt:lpstr>
      <vt:lpstr>2_Presentation1</vt:lpstr>
      <vt:lpstr>PowerPoint Presentation</vt:lpstr>
      <vt:lpstr>defining leadership</vt:lpstr>
      <vt:lpstr>Leadership – what is it?</vt:lpstr>
      <vt:lpstr>Types of Leadership Style</vt:lpstr>
      <vt:lpstr>Types of Leadership Style</vt:lpstr>
      <vt:lpstr>Who are Autocratic Leaders?</vt:lpstr>
      <vt:lpstr>Exercise</vt:lpstr>
      <vt:lpstr>Types of Leadership Style</vt:lpstr>
      <vt:lpstr>Who are Democratic  Leaders?</vt:lpstr>
      <vt:lpstr>Exercise</vt:lpstr>
      <vt:lpstr>Types of Leadership Style</vt:lpstr>
      <vt:lpstr>Types of Leadership Style</vt:lpstr>
      <vt:lpstr>When to use         Laissez-Faire</vt:lpstr>
      <vt:lpstr>Exercise</vt:lpstr>
      <vt:lpstr>Situational Leadership Style </vt:lpstr>
      <vt:lpstr>Models and Theories of Leadership</vt:lpstr>
      <vt:lpstr>Trait Theory</vt:lpstr>
      <vt:lpstr>Leadership Trait Questionnaire (LTQ) </vt:lpstr>
      <vt:lpstr>Behavioural Theory</vt:lpstr>
      <vt:lpstr>Studies that Identified behavioural Patterns of Leaders</vt:lpstr>
      <vt:lpstr>  The Ohio State studies </vt:lpstr>
      <vt:lpstr>The Michigan studies </vt:lpstr>
      <vt:lpstr>Blake and Mouton Managerial Grid</vt:lpstr>
      <vt:lpstr>Exercise</vt:lpstr>
      <vt:lpstr>Hersey-Blanchard  Situational Leadership </vt:lpstr>
      <vt:lpstr>Transactional Theory</vt:lpstr>
      <vt:lpstr>Transformational theory </vt:lpstr>
      <vt:lpstr>Entrepreneurial Leadership</vt:lpstr>
      <vt:lpstr>Exercise</vt:lpstr>
      <vt:lpstr>Transformational vs. Entrepreneurial Leadership</vt:lpstr>
      <vt:lpstr>Transformational and Entrepreneurial Leadership</vt:lpstr>
      <vt:lpstr>Entrepreneurial Leadership skills</vt:lpstr>
      <vt:lpstr>Reading 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user</dc:creator>
  <cp:lastModifiedBy>Sally North</cp:lastModifiedBy>
  <cp:revision>13</cp:revision>
  <dcterms:created xsi:type="dcterms:W3CDTF">2015-07-26T14:31:43Z</dcterms:created>
  <dcterms:modified xsi:type="dcterms:W3CDTF">2016-01-28T23:13:19Z</dcterms:modified>
</cp:coreProperties>
</file>